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90" r:id="rId3"/>
    <p:sldId id="328" r:id="rId4"/>
    <p:sldId id="331" r:id="rId5"/>
    <p:sldId id="333" r:id="rId6"/>
    <p:sldId id="334" r:id="rId7"/>
    <p:sldId id="329" r:id="rId8"/>
    <p:sldId id="315" r:id="rId9"/>
    <p:sldId id="275" r:id="rId10"/>
    <p:sldId id="299" r:id="rId11"/>
    <p:sldId id="282" r:id="rId12"/>
    <p:sldId id="308" r:id="rId13"/>
    <p:sldId id="283" r:id="rId14"/>
    <p:sldId id="310" r:id="rId15"/>
    <p:sldId id="295" r:id="rId16"/>
    <p:sldId id="311" r:id="rId17"/>
    <p:sldId id="291" r:id="rId18"/>
    <p:sldId id="303" r:id="rId19"/>
    <p:sldId id="292" r:id="rId20"/>
    <p:sldId id="319" r:id="rId21"/>
    <p:sldId id="293" r:id="rId22"/>
    <p:sldId id="313" r:id="rId23"/>
    <p:sldId id="294" r:id="rId24"/>
    <p:sldId id="314" r:id="rId25"/>
    <p:sldId id="332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258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3713"/>
    <a:srgbClr val="C5541B"/>
    <a:srgbClr val="CB591C"/>
    <a:srgbClr val="F47920"/>
    <a:srgbClr val="B74919"/>
    <a:srgbClr val="5C250D"/>
    <a:srgbClr val="195869"/>
    <a:srgbClr val="466221"/>
    <a:srgbClr val="0E4D3C"/>
    <a:srgbClr val="0E3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63" autoAdjust="0"/>
    <p:restoredTop sz="94660"/>
  </p:normalViewPr>
  <p:slideViewPr>
    <p:cSldViewPr snapToGrid="0">
      <p:cViewPr>
        <p:scale>
          <a:sx n="79" d="100"/>
          <a:sy n="79" d="100"/>
        </p:scale>
        <p:origin x="-24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3C110-31E3-4638-BBED-54F3E95D9A68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C5829-DC8C-4C9C-92D1-1CECAE696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20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E650-FFE4-4A49-A802-F446C9291D6C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11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5E209-F09F-4731-B6EF-A59B61EF029B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5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7B05-BE99-48FB-BCDC-9DCEED366E3E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22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3F2559C1-CC43-4E00-A47D-373BDF683C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7" b="10899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34F55AC-293A-4DAB-97CC-CB00188638E9}"/>
              </a:ext>
            </a:extLst>
          </p:cNvPr>
          <p:cNvSpPr/>
          <p:nvPr userDrawn="1"/>
        </p:nvSpPr>
        <p:spPr>
          <a:xfrm>
            <a:off x="-1" y="-8263"/>
            <a:ext cx="12192000" cy="6866263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0F5536A-57F0-42AB-BE6C-BCC48B8BFEED}"/>
              </a:ext>
            </a:extLst>
          </p:cNvPr>
          <p:cNvSpPr/>
          <p:nvPr userDrawn="1"/>
        </p:nvSpPr>
        <p:spPr>
          <a:xfrm>
            <a:off x="0" y="6237069"/>
            <a:ext cx="12192000" cy="620930"/>
          </a:xfrm>
          <a:prstGeom prst="rect">
            <a:avLst/>
          </a:prstGeom>
          <a:gradFill flip="none" rotWithShape="1">
            <a:gsLst>
              <a:gs pos="0">
                <a:srgbClr val="B74919"/>
              </a:gs>
              <a:gs pos="100000">
                <a:srgbClr val="F4792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DE3E-2A23-4EC8-8051-C1D25DDF6403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  <a:latin typeface="ThaiSans Neue" panose="02000000000000000000" pitchFamily="2" charset="-34"/>
                <a:cs typeface="ThaiSans Neue" panose="02000000000000000000" pitchFamily="2" charset="-34"/>
              </a:defRPr>
            </a:lvl1pPr>
          </a:lstStyle>
          <a:p>
            <a:fld id="{2DD44919-0B7A-4C65-84BE-BF68D95D996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E9F3E9B-17BD-4921-BAE9-D3FFB5574C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" y="6337910"/>
            <a:ext cx="603359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29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5B019-8BBC-4DE6-BBF6-A72E6E1640E7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59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39985-1582-49DE-AC3B-6683E3B5160F}" type="datetime1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76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B60D8-7E0D-44BD-99E5-3404913609B4}" type="datetime1">
              <a:rPr lang="en-US" smtClean="0"/>
              <a:t>5/18/2023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60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1A66-F16B-4043-B1B2-553AC3612F7F}" type="datetime1">
              <a:rPr lang="en-US" smtClean="0"/>
              <a:t>5/18/2023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3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CD162-F9AF-494A-9A4B-F678D520F04D}" type="datetime1">
              <a:rPr lang="en-US" smtClean="0"/>
              <a:t>5/18/2023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90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2B2CE-0CFA-4BC5-BAC8-E3A9E5EAD348}" type="datetime1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2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7954E-3CE5-4D0B-B49E-AB0518934960}" type="datetime1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16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H SarabunPSK" panose="020B0500040200020003" pitchFamily="34" charset="-34"/>
                <a:cs typeface="+mj-cs"/>
              </a:defRPr>
            </a:lvl1pPr>
          </a:lstStyle>
          <a:p>
            <a:fld id="{BE86659B-47EE-4EB5-9C6C-E221D40F4BE1}" type="datetime1">
              <a:rPr lang="en-US" smtClean="0"/>
              <a:pPr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H SarabunPSK" panose="020B0500040200020003" pitchFamily="34" charset="-34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164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TH SarabunPSK" panose="020B0500040200020003" pitchFamily="34" charset="-34"/>
                <a:cs typeface="+mj-cs"/>
              </a:defRPr>
            </a:lvl1pPr>
          </a:lstStyle>
          <a:p>
            <a:fld id="{2DD44919-0B7A-4C65-84BE-BF68D95D99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65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H SarabunPSK" panose="020B0500040200020003" pitchFamily="34" charset="-34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H SarabunPSK" panose="020B0500040200020003" pitchFamily="34" charset="-34"/>
          <a:ea typeface="+mn-ea"/>
          <a:cs typeface="+mj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H SarabunPSK" panose="020B0500040200020003" pitchFamily="34" charset="-34"/>
          <a:ea typeface="+mn-ea"/>
          <a:cs typeface="+mj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H SarabunPSK" panose="020B0500040200020003" pitchFamily="34" charset="-34"/>
          <a:ea typeface="+mn-ea"/>
          <a:cs typeface="+mj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 SarabunPSK" panose="020B0500040200020003" pitchFamily="34" charset="-34"/>
          <a:ea typeface="+mn-ea"/>
          <a:cs typeface="+mj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 SarabunPSK" panose="020B0500040200020003" pitchFamily="34" charset="-34"/>
          <a:ea typeface="+mn-ea"/>
          <a:cs typeface="+mj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2.wdp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4.wdp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7.pn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svg"/><Relationship Id="rId18" Type="http://schemas.openxmlformats.org/officeDocument/2006/relationships/image" Target="../media/image22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19.png"/><Relationship Id="rId17" Type="http://schemas.openxmlformats.org/officeDocument/2006/relationships/image" Target="../media/image28.svg"/><Relationship Id="rId2" Type="http://schemas.openxmlformats.org/officeDocument/2006/relationships/image" Target="../media/image14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18.png"/><Relationship Id="rId19" Type="http://schemas.openxmlformats.org/officeDocument/2006/relationships/image" Target="../media/image30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29E2BA7-120E-4D35-AB98-5D7370E01B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0"/>
            <a:ext cx="12192000" cy="686766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1458788-2574-4FE6-AC3B-BC56F2A3535D}"/>
              </a:ext>
            </a:extLst>
          </p:cNvPr>
          <p:cNvSpPr/>
          <p:nvPr/>
        </p:nvSpPr>
        <p:spPr>
          <a:xfrm>
            <a:off x="0" y="21887"/>
            <a:ext cx="12244194" cy="6858000"/>
          </a:xfrm>
          <a:prstGeom prst="rect">
            <a:avLst/>
          </a:prstGeom>
          <a:gradFill>
            <a:gsLst>
              <a:gs pos="0">
                <a:srgbClr val="F47920">
                  <a:alpha val="70000"/>
                </a:srgbClr>
              </a:gs>
              <a:gs pos="100000">
                <a:srgbClr val="CB591C">
                  <a:alpha val="90000"/>
                </a:srgb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90EA69-11BE-480A-A596-55D471C354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0019" y="1905568"/>
            <a:ext cx="10436244" cy="2521352"/>
          </a:xfrm>
        </p:spPr>
        <p:txBody>
          <a:bodyPr>
            <a:normAutofit fontScale="90000"/>
          </a:bodyPr>
          <a:lstStyle/>
          <a:p>
            <a:r>
              <a:rPr lang="th-TH" sz="4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รายงานผลการติดตามประเมินแบบเสริมพลัง</a:t>
            </a:r>
            <a:br>
              <a:rPr lang="th-TH" sz="4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4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โครงการพัฒนาอำเภอ ตำบล ขับขี่จักรยานยนต์ปลอดภัย ภาคเหนือตอนบน </a:t>
            </a:r>
            <a:endParaRPr lang="en-US" sz="4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="" xmlns:a16="http://schemas.microsoft.com/office/drawing/2014/main" id="{E6E2CE73-D48A-4D4A-9684-CAAA03066BE2}"/>
              </a:ext>
            </a:extLst>
          </p:cNvPr>
          <p:cNvSpPr txBox="1">
            <a:spLocks/>
          </p:cNvSpPr>
          <p:nvPr/>
        </p:nvSpPr>
        <p:spPr>
          <a:xfrm>
            <a:off x="-7" y="4164579"/>
            <a:ext cx="12192001" cy="535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haiSans Neue" panose="02000000000000000000" pitchFamily="2" charset="-34"/>
                <a:ea typeface="+mn-ea"/>
                <a:cs typeface="ThaiSans Neue" panose="02000000000000000000" pitchFamily="2" charset="-34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ThaiSans Neue" panose="02000000000000000000" pitchFamily="2" charset="-34"/>
                <a:ea typeface="+mn-ea"/>
                <a:cs typeface="ThaiSans Neue" panose="02000000000000000000" pitchFamily="2" charset="-34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haiSans Neue" panose="02000000000000000000" pitchFamily="2" charset="-34"/>
                <a:ea typeface="+mn-ea"/>
                <a:cs typeface="ThaiSans Neue" panose="02000000000000000000" pitchFamily="2" charset="-34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haiSans Neue" panose="02000000000000000000" pitchFamily="2" charset="-34"/>
                <a:ea typeface="+mn-ea"/>
                <a:cs typeface="ThaiSans Neue" panose="02000000000000000000" pitchFamily="2" charset="-34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haiSans Neue" panose="02000000000000000000" pitchFamily="2" charset="-34"/>
                <a:ea typeface="+mn-ea"/>
                <a:cs typeface="ThaiSans Neue" panose="02000000000000000000" pitchFamily="2" charset="-34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971800" algn="ctr"/>
                <a:tab pos="5943600" algn="r"/>
              </a:tabLst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7922D78-408F-4C1A-82F4-9A9CAD29D7C1}"/>
              </a:ext>
            </a:extLst>
          </p:cNvPr>
          <p:cNvSpPr/>
          <p:nvPr/>
        </p:nvSpPr>
        <p:spPr>
          <a:xfrm>
            <a:off x="5668997" y="6074186"/>
            <a:ext cx="5074415" cy="56432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คณะผลิตกรรมการเกษตร มหาวิทยาลัยแม่โจ้</a:t>
            </a:r>
            <a:endParaRPr lang="en-US" sz="2400" b="1" dirty="0">
              <a:solidFill>
                <a:schemeClr val="tx1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425784CC-D2D8-461B-906B-F96B6F61F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t>1</a:t>
            </a:fld>
            <a:endParaRPr lang="en-US"/>
          </a:p>
        </p:txBody>
      </p:sp>
      <p:sp>
        <p:nvSpPr>
          <p:cNvPr id="22" name="Rectangle: Top Corners Rounded 21">
            <a:extLst>
              <a:ext uri="{FF2B5EF4-FFF2-40B4-BE49-F238E27FC236}">
                <a16:creationId xmlns="" xmlns:a16="http://schemas.microsoft.com/office/drawing/2014/main" id="{3F95A85C-5EB5-4A15-A25B-9F29F1F48A64}"/>
              </a:ext>
            </a:extLst>
          </p:cNvPr>
          <p:cNvSpPr/>
          <p:nvPr/>
        </p:nvSpPr>
        <p:spPr>
          <a:xfrm rot="10800000">
            <a:off x="3853458" y="-12223"/>
            <a:ext cx="2064116" cy="1627663"/>
          </a:xfrm>
          <a:prstGeom prst="round2SameRect">
            <a:avLst>
              <a:gd name="adj1" fmla="val 4548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10D62B2-93FF-4553-BD3D-B72AB9D4C4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035" y="187735"/>
            <a:ext cx="1566962" cy="1108219"/>
          </a:xfrm>
          <a:prstGeom prst="rect">
            <a:avLst/>
          </a:prstGeom>
        </p:spPr>
      </p:pic>
      <p:sp>
        <p:nvSpPr>
          <p:cNvPr id="23" name="Rectangle: Top Corners Rounded 22">
            <a:extLst>
              <a:ext uri="{FF2B5EF4-FFF2-40B4-BE49-F238E27FC236}">
                <a16:creationId xmlns="" xmlns:a16="http://schemas.microsoft.com/office/drawing/2014/main" id="{6FA1E1F7-883F-4BF0-B25C-4D2DBD3B9F38}"/>
              </a:ext>
            </a:extLst>
          </p:cNvPr>
          <p:cNvSpPr/>
          <p:nvPr/>
        </p:nvSpPr>
        <p:spPr>
          <a:xfrm rot="10800000">
            <a:off x="6289743" y="-12223"/>
            <a:ext cx="2082142" cy="1627663"/>
          </a:xfrm>
          <a:prstGeom prst="round2SameRect">
            <a:avLst>
              <a:gd name="adj1" fmla="val 4548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1C4B950-A23E-412B-B255-8F833B38A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818" y="353351"/>
            <a:ext cx="1924810" cy="859432"/>
          </a:xfrm>
          <a:prstGeom prst="rect">
            <a:avLst/>
          </a:prstGeom>
        </p:spPr>
      </p:pic>
      <p:sp>
        <p:nvSpPr>
          <p:cNvPr id="25" name="Subtitle 2">
            <a:extLst>
              <a:ext uri="{FF2B5EF4-FFF2-40B4-BE49-F238E27FC236}">
                <a16:creationId xmlns="" xmlns:a16="http://schemas.microsoft.com/office/drawing/2014/main" id="{6973985C-9BEE-4DC3-82A1-18CBAD61975B}"/>
              </a:ext>
            </a:extLst>
          </p:cNvPr>
          <p:cNvSpPr txBox="1">
            <a:spLocks/>
          </p:cNvSpPr>
          <p:nvPr/>
        </p:nvSpPr>
        <p:spPr>
          <a:xfrm>
            <a:off x="4183811" y="5242526"/>
            <a:ext cx="8008190" cy="66638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haiSans Neue" panose="02000000000000000000" pitchFamily="2" charset="-34"/>
                <a:ea typeface="+mn-ea"/>
                <a:cs typeface="ThaiSans Neue" panose="02000000000000000000" pitchFamily="2" charset="-34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ThaiSans Neue" panose="02000000000000000000" pitchFamily="2" charset="-34"/>
                <a:ea typeface="+mn-ea"/>
                <a:cs typeface="ThaiSans Neue" panose="02000000000000000000" pitchFamily="2" charset="-34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haiSans Neue" panose="02000000000000000000" pitchFamily="2" charset="-34"/>
                <a:ea typeface="+mn-ea"/>
                <a:cs typeface="ThaiSans Neue" panose="02000000000000000000" pitchFamily="2" charset="-34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haiSans Neue" panose="02000000000000000000" pitchFamily="2" charset="-34"/>
                <a:ea typeface="+mn-ea"/>
                <a:cs typeface="ThaiSans Neue" panose="02000000000000000000" pitchFamily="2" charset="-34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haiSans Neue" panose="02000000000000000000" pitchFamily="2" charset="-34"/>
                <a:ea typeface="+mn-ea"/>
                <a:cs typeface="ThaiSans Neue" panose="02000000000000000000" pitchFamily="2" charset="-34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971800" algn="ctr"/>
                <a:tab pos="5943600" algn="r"/>
              </a:tabLst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โดย ผู้ช่วยศาสตราจารย์.ดร.กังสดาล กนก</a:t>
            </a:r>
            <a:r>
              <a:rPr lang="th-TH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หงษ์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8911286B-CBFD-402A-B441-C78C887205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981" y="331333"/>
            <a:ext cx="718560" cy="720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4632D640-8353-4388-878B-3CED722A13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149" y="311120"/>
            <a:ext cx="718200" cy="720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98BC0A04-C4A9-40A5-AB77-4E54BAB94B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920" y="323848"/>
            <a:ext cx="711360" cy="720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371957DB-FC8F-4377-B003-67A7C467B2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57" y="319704"/>
            <a:ext cx="722408" cy="7200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F7B07B79-7E7E-4841-AABA-6CAC0E483C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766" y="323848"/>
            <a:ext cx="711360" cy="720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5A7E1052-563E-437B-861F-7ECE217F68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974" y="323447"/>
            <a:ext cx="710059" cy="72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6F9E73C1-B287-4309-AD30-F32152A692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19" y="319704"/>
            <a:ext cx="711360" cy="720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3C328BD4-1C34-4C4B-9A11-E38592FFD6E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304" y="313613"/>
            <a:ext cx="70992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883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1" grpId="0" animBg="1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71460D-D67A-460A-B287-F5615449C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409" y="216618"/>
            <a:ext cx="10515600" cy="928837"/>
          </a:xfrm>
        </p:spPr>
        <p:txBody>
          <a:bodyPr/>
          <a:lstStyle/>
          <a:p>
            <a:r>
              <a:rPr lang="th-TH" dirty="0"/>
              <a:t>ผลการดำเนินงาน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14D40AE-7FDD-40B4-B65D-6266431FB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619" y="1199072"/>
            <a:ext cx="10629181" cy="4977891"/>
          </a:xfrm>
        </p:spPr>
        <p:txBody>
          <a:bodyPr>
            <a:normAutofit/>
          </a:bodyPr>
          <a:lstStyle/>
          <a:p>
            <a:r>
              <a:rPr lang="th-TH" dirty="0">
                <a:solidFill>
                  <a:srgbClr val="FF0000"/>
                </a:solidFill>
              </a:rPr>
              <a:t>สถิติอุบัติเหตุ ลดลงถึง 80% </a:t>
            </a:r>
            <a:r>
              <a:rPr lang="en-US" dirty="0"/>
              <a:t>(</a:t>
            </a:r>
            <a:r>
              <a:rPr lang="th-TH" dirty="0"/>
              <a:t> ปี2565 เกิดอุบัติเหตุจำนวน 10 ครั้ง ปี 2566 เกิดอุบัติเหตุจำนวน 2 ครั้ง</a:t>
            </a:r>
            <a:r>
              <a:rPr lang="en-US" dirty="0"/>
              <a:t>)</a:t>
            </a:r>
            <a:endParaRPr lang="th-TH" dirty="0"/>
          </a:p>
          <a:p>
            <a:r>
              <a:rPr lang="th-TH" dirty="0"/>
              <a:t>ผู้ใช้รถจักรยานยนต์ ในพื้นที่อำเภอสันทราย </a:t>
            </a:r>
            <a:r>
              <a:rPr lang="th-TH" dirty="0">
                <a:solidFill>
                  <a:srgbClr val="FF0000"/>
                </a:solidFill>
              </a:rPr>
              <a:t>สวมหมวกนิรภัย</a:t>
            </a:r>
            <a:r>
              <a:rPr lang="th-TH" dirty="0"/>
              <a:t>และหน้ากากอนามัยขณะเดินทาง</a:t>
            </a:r>
            <a:r>
              <a:rPr lang="th-TH" dirty="0">
                <a:solidFill>
                  <a:srgbClr val="FF0000"/>
                </a:solidFill>
              </a:rPr>
              <a:t>เพิ่มขึ้นจากเดิมร้อยละ 20 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(</a:t>
            </a:r>
            <a:r>
              <a:rPr lang="th-TH" dirty="0"/>
              <a:t>นักเรียนในศูนย์พัฒนาเด็กเล็ก ในพื้นที่อำเภอสันทราย สวมหมวกนิรภัยและหน้ากากอนามัย เพิ่มขึ้นจากเดิม จำนวน 12 แห่ง คิดเป็นร้อยละ 100 </a:t>
            </a:r>
            <a:r>
              <a:rPr lang="en-US" dirty="0"/>
              <a:t>)</a:t>
            </a:r>
            <a:endParaRPr lang="th-TH" dirty="0"/>
          </a:p>
          <a:p>
            <a:r>
              <a:rPr lang="th-TH" dirty="0">
                <a:solidFill>
                  <a:srgbClr val="FF0000"/>
                </a:solidFill>
              </a:rPr>
              <a:t>สถิติการดำเนินคดีผู้ไม่สวมหมวกนิรภัย </a:t>
            </a:r>
            <a:r>
              <a:rPr lang="th-TH" dirty="0"/>
              <a:t>ของสถานีตำรวจภูธรในอำเภอสันทราย ทั้ง 3 แห่ง </a:t>
            </a:r>
            <a:r>
              <a:rPr lang="th-TH" dirty="0">
                <a:solidFill>
                  <a:srgbClr val="FF0000"/>
                </a:solidFill>
              </a:rPr>
              <a:t>ลดลงคิดเป็นร้อยละ 86.49</a:t>
            </a:r>
            <a:r>
              <a:rPr lang="th-TH" dirty="0"/>
              <a:t>  เปรียบเทียบการดำเนินคดีเดือนมกราคม 2566 มี 274 ราย เดือนมีนาคม 2566 เหลือ 37 ราย</a:t>
            </a:r>
          </a:p>
          <a:p>
            <a:r>
              <a:rPr lang="th-TH" dirty="0"/>
              <a:t>สามารถดำเนินงานป้องกันอุบัติเหตุจราจรและ</a:t>
            </a:r>
            <a:r>
              <a:rPr lang="th-TH" dirty="0">
                <a:solidFill>
                  <a:srgbClr val="FF0000"/>
                </a:solidFill>
              </a:rPr>
              <a:t>เกิดฐานข้อมูลเครือข่ายขับเคลื่อนในงานพื้นที่ดำเนินการ มีการติดต่อประสานงาน ส่งผลงานผ่านไลน์กลุ่มกันอย่างต่อเนื่อง</a:t>
            </a:r>
          </a:p>
          <a:p>
            <a:r>
              <a:rPr lang="th-TH" dirty="0">
                <a:solidFill>
                  <a:srgbClr val="FF0000"/>
                </a:solidFill>
              </a:rPr>
              <a:t>เกิดแกนนำและคณะทำงาน</a:t>
            </a:r>
            <a:r>
              <a:rPr lang="th-TH" dirty="0"/>
              <a:t>ขับเคลื่อนกลไกการจัดการความปลอดภัยจากผู้ใช้รถจักรยานยนต์ให้ปลอดภัยใน</a:t>
            </a:r>
            <a:r>
              <a:rPr lang="th-TH" dirty="0">
                <a:solidFill>
                  <a:srgbClr val="FF0000"/>
                </a:solidFill>
              </a:rPr>
              <a:t>ระดับอำเภอ ตำบลและหมู่บ้าน เทศบาลพื้นที่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03B669-FB0F-4D1C-A09C-F887EE7C6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6E3A9506-B673-B975-B2B9-0221C5181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409" y="6285906"/>
            <a:ext cx="6053853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47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94F5FE6-E677-4C50-9E7F-FA1A2135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0896" y="6330370"/>
            <a:ext cx="2743200" cy="365125"/>
          </a:xfrm>
        </p:spPr>
        <p:txBody>
          <a:bodyPr/>
          <a:lstStyle/>
          <a:p>
            <a:fld id="{2DD44919-0B7A-4C65-84BE-BF68D95D996A}" type="slidenum">
              <a:rPr lang="en-US" sz="1600" smtClean="0"/>
              <a:pPr/>
              <a:t>11</a:t>
            </a:fld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7FAF964-05D8-4C49-BFBA-B4613A5DE4A5}"/>
              </a:ext>
            </a:extLst>
          </p:cNvPr>
          <p:cNvSpPr/>
          <p:nvPr/>
        </p:nvSpPr>
        <p:spPr>
          <a:xfrm>
            <a:off x="808074" y="6386290"/>
            <a:ext cx="6003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I </a:t>
            </a:r>
            <a:r>
              <a:rPr lang="th-TH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โครงการพัฒนาอำเภอ ตำบล ขับขี่จักรยานยนต์ปลอดภัย ภาคเหนือตอนบน </a:t>
            </a:r>
            <a:endParaRPr lang="en-US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FA678D9-F254-4B19-8C8D-3B985244E53C}"/>
              </a:ext>
            </a:extLst>
          </p:cNvPr>
          <p:cNvSpPr/>
          <p:nvPr/>
        </p:nvSpPr>
        <p:spPr>
          <a:xfrm rot="2700000">
            <a:off x="11838098" y="64760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5ECAE3B-8330-4FF3-BE8E-3769298E709D}"/>
              </a:ext>
            </a:extLst>
          </p:cNvPr>
          <p:cNvSpPr/>
          <p:nvPr/>
        </p:nvSpPr>
        <p:spPr>
          <a:xfrm rot="2700000">
            <a:off x="12138711" y="6361232"/>
            <a:ext cx="345167" cy="34516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F7571AA-BA30-4598-9014-9F124FC115B7}"/>
              </a:ext>
            </a:extLst>
          </p:cNvPr>
          <p:cNvSpPr/>
          <p:nvPr/>
        </p:nvSpPr>
        <p:spPr>
          <a:xfrm rot="678058">
            <a:off x="78187" y="6811213"/>
            <a:ext cx="440371" cy="44037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92A93901-3511-4B0C-AA33-6262D1CE901A}"/>
              </a:ext>
            </a:extLst>
          </p:cNvPr>
          <p:cNvSpPr/>
          <p:nvPr/>
        </p:nvSpPr>
        <p:spPr>
          <a:xfrm rot="2700000">
            <a:off x="11973425" y="65949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4B9ADEF9-C1C4-432E-A5B1-771A74EB2568}"/>
              </a:ext>
            </a:extLst>
          </p:cNvPr>
          <p:cNvSpPr/>
          <p:nvPr/>
        </p:nvSpPr>
        <p:spPr>
          <a:xfrm rot="2700000">
            <a:off x="11969453" y="6354807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FC658637-6842-46B7-AD2F-6B5AD26ACF3C}"/>
              </a:ext>
            </a:extLst>
          </p:cNvPr>
          <p:cNvSpPr/>
          <p:nvPr/>
        </p:nvSpPr>
        <p:spPr>
          <a:xfrm rot="2700000">
            <a:off x="11751097" y="643845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88D562D8-C599-4C84-8ACB-F76DCB0E445A}"/>
              </a:ext>
            </a:extLst>
          </p:cNvPr>
          <p:cNvSpPr/>
          <p:nvPr/>
        </p:nvSpPr>
        <p:spPr>
          <a:xfrm rot="2700000">
            <a:off x="12075918" y="627128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89E4776A-CE5D-4028-8939-BA220A99FE62}"/>
              </a:ext>
            </a:extLst>
          </p:cNvPr>
          <p:cNvSpPr/>
          <p:nvPr/>
        </p:nvSpPr>
        <p:spPr>
          <a:xfrm rot="2700000">
            <a:off x="11536087" y="6653227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C5A58A7C-67F3-4BF5-89C9-09E0CAE4374F}"/>
              </a:ext>
            </a:extLst>
          </p:cNvPr>
          <p:cNvSpPr/>
          <p:nvPr/>
        </p:nvSpPr>
        <p:spPr>
          <a:xfrm rot="2700000">
            <a:off x="12075917" y="674852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17625014-3502-40A3-9A75-2754019DC787}"/>
              </a:ext>
            </a:extLst>
          </p:cNvPr>
          <p:cNvSpPr/>
          <p:nvPr/>
        </p:nvSpPr>
        <p:spPr>
          <a:xfrm rot="2700000">
            <a:off x="12141974" y="6815201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9F0C5E4E-E4C7-4530-B5AD-7B416BE59DEE}"/>
              </a:ext>
            </a:extLst>
          </p:cNvPr>
          <p:cNvSpPr/>
          <p:nvPr/>
        </p:nvSpPr>
        <p:spPr>
          <a:xfrm rot="2700000">
            <a:off x="12141974" y="668689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97B01FA3-0100-4326-9637-43B1CF0158A7}"/>
              </a:ext>
            </a:extLst>
          </p:cNvPr>
          <p:cNvSpPr/>
          <p:nvPr/>
        </p:nvSpPr>
        <p:spPr>
          <a:xfrm rot="2700000">
            <a:off x="12208031" y="6753574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37F5954-3360-40CA-AAD1-02622680DD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57"/>
          <a:stretch/>
        </p:blipFill>
        <p:spPr>
          <a:xfrm>
            <a:off x="7676707" y="183508"/>
            <a:ext cx="4321284" cy="2681559"/>
          </a:xfrm>
          <a:prstGeom prst="snip2DiagRect">
            <a:avLst>
              <a:gd name="adj1" fmla="val 42587"/>
              <a:gd name="adj2" fmla="val 0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031DA92-CC86-499F-8B80-2873914B1A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707" y="3030237"/>
            <a:ext cx="4432318" cy="3061395"/>
          </a:xfrm>
          <a:prstGeom prst="snip2DiagRect">
            <a:avLst>
              <a:gd name="adj1" fmla="val 0"/>
              <a:gd name="adj2" fmla="val 45231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6" name="Rectangle: Rounded Corners 55">
            <a:extLst>
              <a:ext uri="{FF2B5EF4-FFF2-40B4-BE49-F238E27FC236}">
                <a16:creationId xmlns="" xmlns:a16="http://schemas.microsoft.com/office/drawing/2014/main" id="{F45EA156-FD9D-49A0-A57D-AA9FDA85793B}"/>
              </a:ext>
            </a:extLst>
          </p:cNvPr>
          <p:cNvSpPr/>
          <p:nvPr/>
        </p:nvSpPr>
        <p:spPr>
          <a:xfrm>
            <a:off x="1100381" y="277848"/>
            <a:ext cx="5988114" cy="776532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ส่งเสริมความร่วมมือการดำเนินการ คนอำเภอร้องกวาง </a:t>
            </a:r>
          </a:p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ขับขี่รถจักรยานยนต์ปลอดภัย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A2C40788-0DCB-4773-9657-E21A22631F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09" y="245017"/>
            <a:ext cx="886346" cy="897111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="" xmlns:a16="http://schemas.microsoft.com/office/drawing/2014/main" id="{1E77CCA4-F4D4-460D-85AA-B19B642657DD}"/>
              </a:ext>
            </a:extLst>
          </p:cNvPr>
          <p:cNvSpPr/>
          <p:nvPr/>
        </p:nvSpPr>
        <p:spPr>
          <a:xfrm>
            <a:off x="446581" y="1877209"/>
            <a:ext cx="1257224" cy="432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จังหวัด</a:t>
            </a:r>
            <a:endParaRPr lang="en-US" sz="2000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97689DA2-E465-470E-9F22-020686C492A0}"/>
              </a:ext>
            </a:extLst>
          </p:cNvPr>
          <p:cNvSpPr/>
          <p:nvPr/>
        </p:nvSpPr>
        <p:spPr>
          <a:xfrm>
            <a:off x="2137713" y="1893154"/>
            <a:ext cx="8512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893713"/>
                </a:solidFill>
                <a:latin typeface="ThaiSans Neue" panose="02000000000000000000" pitchFamily="2" charset="-34"/>
                <a:ea typeface="Times New Roman" panose="02020603050405020304" pitchFamily="18" charset="0"/>
                <a:cs typeface="ThaiSans Neue" panose="02000000000000000000" pitchFamily="2" charset="-34"/>
              </a:rPr>
              <a:t>แพร่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65B03A9-EE1A-41E9-8034-5EDE24A85A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769" y="3766887"/>
            <a:ext cx="3023018" cy="22703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2415031-FFC4-4A61-9E9E-F63290DCB3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9838" y="3764208"/>
            <a:ext cx="2861340" cy="2327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D6EFE58-12C0-4DD1-9C13-405B4AEC12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8692" y="1142128"/>
            <a:ext cx="3103231" cy="232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78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7D9116-4080-4727-8B22-A226D0DF2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879" y="252981"/>
            <a:ext cx="10515600" cy="1325563"/>
          </a:xfrm>
        </p:spPr>
        <p:txBody>
          <a:bodyPr/>
          <a:lstStyle/>
          <a:p>
            <a:r>
              <a:rPr lang="en-US" dirty="0"/>
              <a:t>  </a:t>
            </a:r>
            <a:r>
              <a:rPr lang="th-TH" dirty="0"/>
              <a:t> ผลการดำเนินงาน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AB21F7-B89F-4CC8-85F4-E61CA5639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879" y="1454689"/>
            <a:ext cx="10515600" cy="4351338"/>
          </a:xfrm>
        </p:spPr>
        <p:txBody>
          <a:bodyPr/>
          <a:lstStyle/>
          <a:p>
            <a:r>
              <a:rPr lang="th-TH" dirty="0"/>
              <a:t>อัตราการสวมหมวกนิรภัยของประชาชน ในพื้นที่อำเภอร้องกวาง เพิ่มขึ้นจากเดิม ร้อยละ 50 เป็นร้อยละ 69.81</a:t>
            </a:r>
          </a:p>
          <a:p>
            <a:r>
              <a:rPr lang="th-TH" dirty="0"/>
              <a:t>ศพด. มีการขับเคลื่อนกิจกรรม ศูนย์พัฒนาเด็กเล็กสวมหมวกนิรภัย 100 % คิดเป็นร้อยละ 100</a:t>
            </a:r>
          </a:p>
          <a:p>
            <a:r>
              <a:rPr lang="th-TH" dirty="0"/>
              <a:t>อัตราการเกิดอุบัติเหตุทางถนนของรถจักรยานยนต์</a:t>
            </a:r>
            <a:r>
              <a:rPr lang="en-US" dirty="0"/>
              <a:t> </a:t>
            </a:r>
            <a:r>
              <a:rPr lang="th-TH" dirty="0"/>
              <a:t>เพิ่มขึ้น </a:t>
            </a:r>
            <a:r>
              <a:rPr lang="en-US" dirty="0"/>
              <a:t>( </a:t>
            </a:r>
            <a:r>
              <a:rPr lang="th-TH" dirty="0"/>
              <a:t>2564 เกิดอุบัติเหตุ จำนวน 14 ครั้ง 2565 เกิดอุบัติเหตุ จำนวน 22 ครั้ง</a:t>
            </a:r>
          </a:p>
          <a:p>
            <a:r>
              <a:rPr lang="th-TH" dirty="0"/>
              <a:t>อัตราตายจากอุบัติเหตุทางถนนของ รถจักรยานยนต์เพิ่มขึ้น เมื่อเทียบกับปี 2564 </a:t>
            </a:r>
            <a:r>
              <a:rPr lang="en-US" dirty="0"/>
              <a:t>(</a:t>
            </a:r>
            <a:r>
              <a:rPr lang="th-TH" dirty="0"/>
              <a:t>2564 มีผู้เสียชีวิต จำนวน 4 ราย 2565 มีผู้เสียชีวิต จำนวน 11 ราย </a:t>
            </a:r>
            <a:r>
              <a:rPr lang="en-US" dirty="0"/>
              <a:t>)</a:t>
            </a:r>
          </a:p>
          <a:p>
            <a:r>
              <a:rPr lang="th-TH" dirty="0"/>
              <a:t>อปท.ทั้ง 10 แห่งมีการจัดตั้ง </a:t>
            </a:r>
            <a:r>
              <a:rPr lang="th-TH" dirty="0" err="1"/>
              <a:t>ศป</a:t>
            </a:r>
            <a:r>
              <a:rPr lang="th-TH" dirty="0"/>
              <a:t>ถ.อปท.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132F8BD-BF0F-4891-84F2-40ADA91D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23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94F5FE6-E677-4C50-9E7F-FA1A2135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0896" y="6330370"/>
            <a:ext cx="2743200" cy="365125"/>
          </a:xfrm>
        </p:spPr>
        <p:txBody>
          <a:bodyPr/>
          <a:lstStyle/>
          <a:p>
            <a:fld id="{2DD44919-0B7A-4C65-84BE-BF68D95D996A}" type="slidenum">
              <a:rPr lang="en-US" sz="1600" smtClean="0"/>
              <a:pPr/>
              <a:t>13</a:t>
            </a:fld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7FAF964-05D8-4C49-BFBA-B4613A5DE4A5}"/>
              </a:ext>
            </a:extLst>
          </p:cNvPr>
          <p:cNvSpPr/>
          <p:nvPr/>
        </p:nvSpPr>
        <p:spPr>
          <a:xfrm>
            <a:off x="704852" y="6343820"/>
            <a:ext cx="5570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I </a:t>
            </a:r>
            <a:r>
              <a:rPr lang="th-TH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โครงการพัฒนาอำเภอ ตำบล ขับขี่จักรยานยนต์ปลอดภัย ภาคเหนือตอนบน </a:t>
            </a:r>
            <a:endParaRPr lang="en-US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FA678D9-F254-4B19-8C8D-3B985244E53C}"/>
              </a:ext>
            </a:extLst>
          </p:cNvPr>
          <p:cNvSpPr/>
          <p:nvPr/>
        </p:nvSpPr>
        <p:spPr>
          <a:xfrm rot="2700000">
            <a:off x="11838098" y="64760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5ECAE3B-8330-4FF3-BE8E-3769298E709D}"/>
              </a:ext>
            </a:extLst>
          </p:cNvPr>
          <p:cNvSpPr/>
          <p:nvPr/>
        </p:nvSpPr>
        <p:spPr>
          <a:xfrm rot="2700000">
            <a:off x="12138711" y="6361232"/>
            <a:ext cx="345167" cy="34516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F7571AA-BA30-4598-9014-9F124FC115B7}"/>
              </a:ext>
            </a:extLst>
          </p:cNvPr>
          <p:cNvSpPr/>
          <p:nvPr/>
        </p:nvSpPr>
        <p:spPr>
          <a:xfrm rot="678058">
            <a:off x="78187" y="6811213"/>
            <a:ext cx="440371" cy="44037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92A93901-3511-4B0C-AA33-6262D1CE901A}"/>
              </a:ext>
            </a:extLst>
          </p:cNvPr>
          <p:cNvSpPr/>
          <p:nvPr/>
        </p:nvSpPr>
        <p:spPr>
          <a:xfrm rot="2700000">
            <a:off x="11973425" y="65949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4B9ADEF9-C1C4-432E-A5B1-771A74EB2568}"/>
              </a:ext>
            </a:extLst>
          </p:cNvPr>
          <p:cNvSpPr/>
          <p:nvPr/>
        </p:nvSpPr>
        <p:spPr>
          <a:xfrm rot="2700000">
            <a:off x="11969453" y="6354807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FC658637-6842-46B7-AD2F-6B5AD26ACF3C}"/>
              </a:ext>
            </a:extLst>
          </p:cNvPr>
          <p:cNvSpPr/>
          <p:nvPr/>
        </p:nvSpPr>
        <p:spPr>
          <a:xfrm rot="2700000">
            <a:off x="11751097" y="643845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88D562D8-C599-4C84-8ACB-F76DCB0E445A}"/>
              </a:ext>
            </a:extLst>
          </p:cNvPr>
          <p:cNvSpPr/>
          <p:nvPr/>
        </p:nvSpPr>
        <p:spPr>
          <a:xfrm rot="2700000">
            <a:off x="12075918" y="627128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89E4776A-CE5D-4028-8939-BA220A99FE62}"/>
              </a:ext>
            </a:extLst>
          </p:cNvPr>
          <p:cNvSpPr/>
          <p:nvPr/>
        </p:nvSpPr>
        <p:spPr>
          <a:xfrm rot="2700000">
            <a:off x="11536087" y="6653227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C5A58A7C-67F3-4BF5-89C9-09E0CAE4374F}"/>
              </a:ext>
            </a:extLst>
          </p:cNvPr>
          <p:cNvSpPr/>
          <p:nvPr/>
        </p:nvSpPr>
        <p:spPr>
          <a:xfrm rot="2700000">
            <a:off x="12075917" y="674852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17625014-3502-40A3-9A75-2754019DC787}"/>
              </a:ext>
            </a:extLst>
          </p:cNvPr>
          <p:cNvSpPr/>
          <p:nvPr/>
        </p:nvSpPr>
        <p:spPr>
          <a:xfrm rot="2700000">
            <a:off x="12141974" y="6815201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9F0C5E4E-E4C7-4530-B5AD-7B416BE59DEE}"/>
              </a:ext>
            </a:extLst>
          </p:cNvPr>
          <p:cNvSpPr/>
          <p:nvPr/>
        </p:nvSpPr>
        <p:spPr>
          <a:xfrm rot="2700000">
            <a:off x="12141974" y="668689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97B01FA3-0100-4326-9637-43B1CF0158A7}"/>
              </a:ext>
            </a:extLst>
          </p:cNvPr>
          <p:cNvSpPr/>
          <p:nvPr/>
        </p:nvSpPr>
        <p:spPr>
          <a:xfrm rot="2700000">
            <a:off x="12208031" y="6753574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37F5954-3360-40CA-AAD1-02622680DD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9"/>
          <a:stretch/>
        </p:blipFill>
        <p:spPr>
          <a:xfrm>
            <a:off x="154958" y="139098"/>
            <a:ext cx="4930122" cy="3040956"/>
          </a:xfrm>
          <a:prstGeom prst="snip2DiagRect">
            <a:avLst>
              <a:gd name="adj1" fmla="val 0"/>
              <a:gd name="adj2" fmla="val 40447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6" name="Rectangle: Rounded Corners 55">
            <a:extLst>
              <a:ext uri="{FF2B5EF4-FFF2-40B4-BE49-F238E27FC236}">
                <a16:creationId xmlns="" xmlns:a16="http://schemas.microsoft.com/office/drawing/2014/main" id="{F45EA156-FD9D-49A0-A57D-AA9FDA85793B}"/>
              </a:ext>
            </a:extLst>
          </p:cNvPr>
          <p:cNvSpPr/>
          <p:nvPr/>
        </p:nvSpPr>
        <p:spPr>
          <a:xfrm>
            <a:off x="5824891" y="268663"/>
            <a:ext cx="6120615" cy="941364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“ 13 ท้องถิ่น อำเภอพิชัย จักรยานยนต์ปลอดภัย </a:t>
            </a:r>
            <a:endParaRPr lang="en-US" sz="2000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สวมหมวกนิรภัยทั้งอำเภอ ”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B16094C8-521F-47FB-A9C4-35E3806A32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2"/>
          <a:stretch/>
        </p:blipFill>
        <p:spPr>
          <a:xfrm>
            <a:off x="189066" y="3482952"/>
            <a:ext cx="3361770" cy="2557970"/>
          </a:xfrm>
          <a:prstGeom prst="snip2DiagRect">
            <a:avLst>
              <a:gd name="adj1" fmla="val 0"/>
              <a:gd name="adj2" fmla="val 37553"/>
            </a:avLst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E6B662FA-22A8-491B-8731-4BEAF5B2204F}"/>
              </a:ext>
            </a:extLst>
          </p:cNvPr>
          <p:cNvSpPr/>
          <p:nvPr/>
        </p:nvSpPr>
        <p:spPr>
          <a:xfrm>
            <a:off x="5477674" y="1766913"/>
            <a:ext cx="1390487" cy="40987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จังหวัด</a:t>
            </a:r>
            <a:endParaRPr lang="en-US" sz="2000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27B124FA-53B6-43BB-A5A9-0CBF3E332256}"/>
              </a:ext>
            </a:extLst>
          </p:cNvPr>
          <p:cNvSpPr/>
          <p:nvPr/>
        </p:nvSpPr>
        <p:spPr>
          <a:xfrm>
            <a:off x="7435607" y="1776675"/>
            <a:ext cx="11243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893713"/>
                </a:solidFill>
                <a:latin typeface="ThaiSans Neue" panose="02000000000000000000" pitchFamily="2" charset="-34"/>
                <a:ea typeface="Times New Roman" panose="02020603050405020304" pitchFamily="18" charset="0"/>
                <a:cs typeface="ThaiSans Neue" panose="02000000000000000000" pitchFamily="2" charset="-34"/>
              </a:rPr>
              <a:t>อุตรดิตถ์</a:t>
            </a:r>
            <a:endParaRPr lang="en-US" sz="2000" b="1" dirty="0">
              <a:solidFill>
                <a:srgbClr val="893713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DCF12539-E5F9-4AAC-93E1-EB6B8E8E82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285" y="246204"/>
            <a:ext cx="928185" cy="9413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0C8C8E-C36D-47F1-8823-80446BC3F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7662" y="3396516"/>
            <a:ext cx="3639758" cy="27308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93A5041-9956-4404-AD9C-27450F8F60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5064" y="3396516"/>
            <a:ext cx="3146277" cy="273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293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D9D0B98E-74A9-33C0-A400-B61A356AA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ผลการดำเนินงาน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BF683DA3-C834-D21C-8F6A-2E88F08BC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จำนวนอุบัติเหตุผู้บาดเจ็บและเสียชีวิตทางถนนของอำเภอเมืองและอำเภอพิชัยลดลงเกินกว่า10%จากปีที่ผ่านมาจำนวนการเกิดและผู้เสียชีวิต </a:t>
            </a:r>
            <a:r>
              <a:rPr lang="en-US" dirty="0"/>
              <a:t>(</a:t>
            </a:r>
            <a:r>
              <a:rPr lang="th-TH" dirty="0"/>
              <a:t>ปี2563 จำนวนเกิด 407 ครั้ง  เสียชีวิต 29 ราย</a:t>
            </a:r>
            <a:r>
              <a:rPr lang="en-US" dirty="0"/>
              <a:t> </a:t>
            </a:r>
            <a:r>
              <a:rPr lang="th-TH" dirty="0"/>
              <a:t>ปี2564 จำนวนเกิด 376 ครั้ง  เสียชีวิต 20 ราย ปี2565 จำนวนเกิด 244 ครั้ง  เสียชีวิต 11 ราย</a:t>
            </a:r>
            <a:r>
              <a:rPr lang="en-US" dirty="0"/>
              <a:t>)</a:t>
            </a:r>
            <a:endParaRPr lang="th-TH" dirty="0"/>
          </a:p>
          <a:p>
            <a:r>
              <a:rPr lang="th-TH" dirty="0" err="1"/>
              <a:t>ศป</a:t>
            </a:r>
            <a:r>
              <a:rPr lang="th-TH" dirty="0"/>
              <a:t>ถ.อำเภอ  กำชับให้ </a:t>
            </a:r>
            <a:r>
              <a:rPr lang="th-TH" dirty="0" err="1"/>
              <a:t>ศป</a:t>
            </a:r>
            <a:r>
              <a:rPr lang="th-TH" dirty="0"/>
              <a:t>ถ.อปท.นำแนวทางไปดำเนินการในถนนที่ อปท.รับผิดชอบ โดยให้เริ่มต้นที่หนึ่งตำบลขับขี่ปลอดภัย</a:t>
            </a:r>
          </a:p>
          <a:p>
            <a:r>
              <a:rPr lang="th-TH" dirty="0"/>
              <a:t>สำรวจการสวมหมวกนิรภัยของศูนย์พัฒนาเด็กเล็กอำเภอพิชัย จังหวัดอุตรดิตถ์ ร้อยละ 100</a:t>
            </a:r>
          </a:p>
          <a:p>
            <a:endParaRPr lang="th-TH" dirty="0"/>
          </a:p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="" xmlns:a16="http://schemas.microsoft.com/office/drawing/2014/main" id="{37C80C3C-74D0-C55F-59C2-DF1485D11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256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031DA92-CC86-499F-8B80-2873914B1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92" y="2826188"/>
            <a:ext cx="4140200" cy="3105149"/>
          </a:xfrm>
          <a:prstGeom prst="snip2DiagRect">
            <a:avLst>
              <a:gd name="adj1" fmla="val 33080"/>
              <a:gd name="adj2" fmla="val 0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94F5FE6-E677-4C50-9E7F-FA1A2135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0896" y="6330370"/>
            <a:ext cx="2743200" cy="365125"/>
          </a:xfrm>
        </p:spPr>
        <p:txBody>
          <a:bodyPr/>
          <a:lstStyle/>
          <a:p>
            <a:fld id="{2DD44919-0B7A-4C65-84BE-BF68D95D996A}" type="slidenum">
              <a:rPr lang="en-US" sz="1600" smtClean="0"/>
              <a:pPr/>
              <a:t>15</a:t>
            </a:fld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7FAF964-05D8-4C49-BFBA-B4613A5DE4A5}"/>
              </a:ext>
            </a:extLst>
          </p:cNvPr>
          <p:cNvSpPr/>
          <p:nvPr/>
        </p:nvSpPr>
        <p:spPr>
          <a:xfrm>
            <a:off x="699752" y="6367513"/>
            <a:ext cx="55294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I </a:t>
            </a:r>
            <a:r>
              <a:rPr lang="th-TH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โครงการพัฒนาอำเภอ ตำบล ขับขี่จักรยานยนต์ปลอดภัย ภาคเหนือตอนบน </a:t>
            </a:r>
            <a:endParaRPr lang="en-US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FA678D9-F254-4B19-8C8D-3B985244E53C}"/>
              </a:ext>
            </a:extLst>
          </p:cNvPr>
          <p:cNvSpPr/>
          <p:nvPr/>
        </p:nvSpPr>
        <p:spPr>
          <a:xfrm rot="2700000">
            <a:off x="11838098" y="64760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5ECAE3B-8330-4FF3-BE8E-3769298E709D}"/>
              </a:ext>
            </a:extLst>
          </p:cNvPr>
          <p:cNvSpPr/>
          <p:nvPr/>
        </p:nvSpPr>
        <p:spPr>
          <a:xfrm rot="2700000">
            <a:off x="12138711" y="6361232"/>
            <a:ext cx="345167" cy="34516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F7571AA-BA30-4598-9014-9F124FC115B7}"/>
              </a:ext>
            </a:extLst>
          </p:cNvPr>
          <p:cNvSpPr/>
          <p:nvPr/>
        </p:nvSpPr>
        <p:spPr>
          <a:xfrm rot="678058">
            <a:off x="78187" y="6811213"/>
            <a:ext cx="440371" cy="44037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92A93901-3511-4B0C-AA33-6262D1CE901A}"/>
              </a:ext>
            </a:extLst>
          </p:cNvPr>
          <p:cNvSpPr/>
          <p:nvPr/>
        </p:nvSpPr>
        <p:spPr>
          <a:xfrm rot="2700000">
            <a:off x="11973425" y="65949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4B9ADEF9-C1C4-432E-A5B1-771A74EB2568}"/>
              </a:ext>
            </a:extLst>
          </p:cNvPr>
          <p:cNvSpPr/>
          <p:nvPr/>
        </p:nvSpPr>
        <p:spPr>
          <a:xfrm rot="2700000">
            <a:off x="11969453" y="6354807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FC658637-6842-46B7-AD2F-6B5AD26ACF3C}"/>
              </a:ext>
            </a:extLst>
          </p:cNvPr>
          <p:cNvSpPr/>
          <p:nvPr/>
        </p:nvSpPr>
        <p:spPr>
          <a:xfrm rot="2700000">
            <a:off x="11751097" y="643845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88D562D8-C599-4C84-8ACB-F76DCB0E445A}"/>
              </a:ext>
            </a:extLst>
          </p:cNvPr>
          <p:cNvSpPr/>
          <p:nvPr/>
        </p:nvSpPr>
        <p:spPr>
          <a:xfrm rot="2700000">
            <a:off x="12075918" y="627128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89E4776A-CE5D-4028-8939-BA220A99FE62}"/>
              </a:ext>
            </a:extLst>
          </p:cNvPr>
          <p:cNvSpPr/>
          <p:nvPr/>
        </p:nvSpPr>
        <p:spPr>
          <a:xfrm rot="2700000">
            <a:off x="11536087" y="6653227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C5A58A7C-67F3-4BF5-89C9-09E0CAE4374F}"/>
              </a:ext>
            </a:extLst>
          </p:cNvPr>
          <p:cNvSpPr/>
          <p:nvPr/>
        </p:nvSpPr>
        <p:spPr>
          <a:xfrm rot="2700000">
            <a:off x="12075917" y="674852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17625014-3502-40A3-9A75-2754019DC787}"/>
              </a:ext>
            </a:extLst>
          </p:cNvPr>
          <p:cNvSpPr/>
          <p:nvPr/>
        </p:nvSpPr>
        <p:spPr>
          <a:xfrm rot="2700000">
            <a:off x="12141974" y="6815201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9F0C5E4E-E4C7-4530-B5AD-7B416BE59DEE}"/>
              </a:ext>
            </a:extLst>
          </p:cNvPr>
          <p:cNvSpPr/>
          <p:nvPr/>
        </p:nvSpPr>
        <p:spPr>
          <a:xfrm rot="2700000">
            <a:off x="12141974" y="668689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97B01FA3-0100-4326-9637-43B1CF0158A7}"/>
              </a:ext>
            </a:extLst>
          </p:cNvPr>
          <p:cNvSpPr/>
          <p:nvPr/>
        </p:nvSpPr>
        <p:spPr>
          <a:xfrm rot="2700000">
            <a:off x="12208031" y="6753574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37F5954-3360-40CA-AAD1-02622680DD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83" b="8371"/>
          <a:stretch/>
        </p:blipFill>
        <p:spPr>
          <a:xfrm>
            <a:off x="291692" y="215576"/>
            <a:ext cx="4793388" cy="2579254"/>
          </a:xfrm>
          <a:prstGeom prst="snip2DiagRect">
            <a:avLst>
              <a:gd name="adj1" fmla="val 0"/>
              <a:gd name="adj2" fmla="val 40447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6" name="Rectangle: Rounded Corners 55">
            <a:extLst>
              <a:ext uri="{FF2B5EF4-FFF2-40B4-BE49-F238E27FC236}">
                <a16:creationId xmlns="" xmlns:a16="http://schemas.microsoft.com/office/drawing/2014/main" id="{F45EA156-FD9D-49A0-A57D-AA9FDA85793B}"/>
              </a:ext>
            </a:extLst>
          </p:cNvPr>
          <p:cNvSpPr/>
          <p:nvPr/>
        </p:nvSpPr>
        <p:spPr>
          <a:xfrm>
            <a:off x="5605452" y="643006"/>
            <a:ext cx="5988114" cy="432000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>
                <a:latin typeface="ThaiSans Neue" panose="02000000000000000000" pitchFamily="2" charset="-34"/>
                <a:cs typeface="ThaiSans Neue" panose="02000000000000000000" pitchFamily="2" charset="-34"/>
              </a:rPr>
              <a:t>ปายใส่ใจ ปลอดภัยไปด้วยกัน </a:t>
            </a:r>
            <a:endParaRPr lang="en-US" sz="2000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E6B662FA-22A8-491B-8731-4BEAF5B2204F}"/>
              </a:ext>
            </a:extLst>
          </p:cNvPr>
          <p:cNvSpPr/>
          <p:nvPr/>
        </p:nvSpPr>
        <p:spPr>
          <a:xfrm>
            <a:off x="5610937" y="1486009"/>
            <a:ext cx="1257224" cy="432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จังหวัด</a:t>
            </a:r>
            <a:endParaRPr lang="en-US" sz="2000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27B124FA-53B6-43BB-A5A9-0CBF3E332256}"/>
              </a:ext>
            </a:extLst>
          </p:cNvPr>
          <p:cNvSpPr/>
          <p:nvPr/>
        </p:nvSpPr>
        <p:spPr>
          <a:xfrm>
            <a:off x="7131827" y="1495771"/>
            <a:ext cx="10647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rgbClr val="893713"/>
                </a:solidFill>
                <a:latin typeface="ThaiSans Neue" panose="02000000000000000000" pitchFamily="2" charset="-34"/>
                <a:ea typeface="Times New Roman" panose="02020603050405020304" pitchFamily="18" charset="0"/>
                <a:cs typeface="ThaiSans Neue" panose="02000000000000000000" pitchFamily="2" charset="-34"/>
              </a:rPr>
              <a:t>แม่ฮ่องสอน</a:t>
            </a:r>
            <a:endParaRPr lang="en-US" sz="2000" b="1" dirty="0">
              <a:solidFill>
                <a:srgbClr val="893713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DCEA8A0A-2B7E-48D9-BF09-B4100CEB5A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662" y="483127"/>
            <a:ext cx="718560" cy="720000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A150898F-1F8E-0C89-B89C-E083A8BB0F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274" y="2316646"/>
            <a:ext cx="4040396" cy="2469423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6A775ECE-E65D-956C-64FD-CCCF961936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3326" y="3429000"/>
            <a:ext cx="3382514" cy="25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645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062EBD90-93BD-C6C3-F00E-6CACD5F92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ผลการดำเนินงาน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9FC9EE34-0F6B-C3E6-9B8B-B84B994E8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056" y="1456293"/>
            <a:ext cx="10515600" cy="4351338"/>
          </a:xfrm>
        </p:spPr>
        <p:txBody>
          <a:bodyPr/>
          <a:lstStyle/>
          <a:p>
            <a:r>
              <a:rPr lang="th-TH" dirty="0"/>
              <a:t>จำนวนผู้เสียชีวิตจากการบาดเจ็บทางศีรษะเมื่อประสบอุบัติเหตุทางถนนที่ใช้รถจักรยานยนต์ในภาพรวมของอำเภอปาย ปี พ.ศ.2565 จำนวน 8 คน สูงกว่า ปี พ.ศ.2564 มีผู้เสียชีวิตและบาดเจ็บทางศีรษะ 6 คน</a:t>
            </a:r>
          </a:p>
          <a:p>
            <a:r>
              <a:rPr lang="th-TH" dirty="0"/>
              <a:t>องค์กรต้นแบบ เข้าร่วมโครงการฯ 25 แห่งโรงเรียนมัธยม 9 แห่งและศูนย์พัฒนาเด็กเล็ก  8 แห่ง ครอบคลุมพื้นที่ 7 ตำบล 8 อปท. แต่ยังไม่บรรลุเป้าหมายเชิงพฤติกรรมการสวมหมวกนิรภัย100%</a:t>
            </a:r>
          </a:p>
          <a:p>
            <a:r>
              <a:rPr lang="th-TH" dirty="0"/>
              <a:t>เครือข่ายเข้าร่วมกิจกรรมส่งเสริมการดำเนินงานลดอุบัติเหตุทางถนนและการดำเนินงานองค์กรสวมหมวกนิรภัย 100% มากขึ้น   แต่พฤติกรรมการสวมหมวกนิรภัยของผู้มาติดต่องานหรือใช้บริการยังไม่บรรลุตามเป้าหมาย</a:t>
            </a:r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="" xmlns:a16="http://schemas.microsoft.com/office/drawing/2014/main" id="{196F9BD9-1E1C-3070-210F-412FE63B6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="" xmlns:a16="http://schemas.microsoft.com/office/drawing/2014/main" id="{F73FB246-7977-300F-3631-FA989142EB1D}"/>
              </a:ext>
            </a:extLst>
          </p:cNvPr>
          <p:cNvSpPr txBox="1"/>
          <p:nvPr/>
        </p:nvSpPr>
        <p:spPr>
          <a:xfrm>
            <a:off x="916617" y="6356350"/>
            <a:ext cx="62565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โครงการพัฒนาอำเภอ ตำบล ขับขี่จักรยานยนต์ปลอดภัย ภาคเหนือตอนบน </a:t>
            </a:r>
          </a:p>
        </p:txBody>
      </p:sp>
    </p:spTree>
    <p:extLst>
      <p:ext uri="{BB962C8B-B14F-4D97-AF65-F5344CB8AC3E}">
        <p14:creationId xmlns:p14="http://schemas.microsoft.com/office/powerpoint/2010/main" val="3115993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94F5FE6-E677-4C50-9E7F-FA1A2135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0896" y="6330370"/>
            <a:ext cx="2743200" cy="365125"/>
          </a:xfrm>
        </p:spPr>
        <p:txBody>
          <a:bodyPr/>
          <a:lstStyle/>
          <a:p>
            <a:fld id="{2DD44919-0B7A-4C65-84BE-BF68D95D996A}" type="slidenum">
              <a:rPr lang="en-US" sz="1600" smtClean="0"/>
              <a:pPr/>
              <a:t>17</a:t>
            </a:fld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7FAF964-05D8-4C49-BFBA-B4613A5DE4A5}"/>
              </a:ext>
            </a:extLst>
          </p:cNvPr>
          <p:cNvSpPr/>
          <p:nvPr/>
        </p:nvSpPr>
        <p:spPr>
          <a:xfrm>
            <a:off x="699752" y="6367514"/>
            <a:ext cx="6559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I </a:t>
            </a:r>
            <a:r>
              <a:rPr lang="th-TH" dirty="0">
                <a:solidFill>
                  <a:schemeClr val="bg1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รายงานความก้าวหน้าโครงการพัฒนาอำเภอ ตำบล ขับขี่จักรยานยนต์ปลอดภัย ภาคเหนือตอนบน </a:t>
            </a:r>
            <a:endParaRPr lang="en-US" dirty="0">
              <a:solidFill>
                <a:schemeClr val="bg1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FA678D9-F254-4B19-8C8D-3B985244E53C}"/>
              </a:ext>
            </a:extLst>
          </p:cNvPr>
          <p:cNvSpPr/>
          <p:nvPr/>
        </p:nvSpPr>
        <p:spPr>
          <a:xfrm rot="2700000">
            <a:off x="11838098" y="64760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5ECAE3B-8330-4FF3-BE8E-3769298E709D}"/>
              </a:ext>
            </a:extLst>
          </p:cNvPr>
          <p:cNvSpPr/>
          <p:nvPr/>
        </p:nvSpPr>
        <p:spPr>
          <a:xfrm rot="2700000">
            <a:off x="12138711" y="6361232"/>
            <a:ext cx="345167" cy="34516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F7571AA-BA30-4598-9014-9F124FC115B7}"/>
              </a:ext>
            </a:extLst>
          </p:cNvPr>
          <p:cNvSpPr/>
          <p:nvPr/>
        </p:nvSpPr>
        <p:spPr>
          <a:xfrm rot="678058">
            <a:off x="78187" y="6811213"/>
            <a:ext cx="440371" cy="44037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92A93901-3511-4B0C-AA33-6262D1CE901A}"/>
              </a:ext>
            </a:extLst>
          </p:cNvPr>
          <p:cNvSpPr/>
          <p:nvPr/>
        </p:nvSpPr>
        <p:spPr>
          <a:xfrm rot="2700000">
            <a:off x="11973425" y="65949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4B9ADEF9-C1C4-432E-A5B1-771A74EB2568}"/>
              </a:ext>
            </a:extLst>
          </p:cNvPr>
          <p:cNvSpPr/>
          <p:nvPr/>
        </p:nvSpPr>
        <p:spPr>
          <a:xfrm rot="2700000">
            <a:off x="11969453" y="6354807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FC658637-6842-46B7-AD2F-6B5AD26ACF3C}"/>
              </a:ext>
            </a:extLst>
          </p:cNvPr>
          <p:cNvSpPr/>
          <p:nvPr/>
        </p:nvSpPr>
        <p:spPr>
          <a:xfrm rot="2700000">
            <a:off x="11751097" y="643845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88D562D8-C599-4C84-8ACB-F76DCB0E445A}"/>
              </a:ext>
            </a:extLst>
          </p:cNvPr>
          <p:cNvSpPr/>
          <p:nvPr/>
        </p:nvSpPr>
        <p:spPr>
          <a:xfrm rot="2700000">
            <a:off x="12075918" y="627128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89E4776A-CE5D-4028-8939-BA220A99FE62}"/>
              </a:ext>
            </a:extLst>
          </p:cNvPr>
          <p:cNvSpPr/>
          <p:nvPr/>
        </p:nvSpPr>
        <p:spPr>
          <a:xfrm rot="2700000">
            <a:off x="11536087" y="6653227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C5A58A7C-67F3-4BF5-89C9-09E0CAE4374F}"/>
              </a:ext>
            </a:extLst>
          </p:cNvPr>
          <p:cNvSpPr/>
          <p:nvPr/>
        </p:nvSpPr>
        <p:spPr>
          <a:xfrm rot="2700000">
            <a:off x="12075917" y="674852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17625014-3502-40A3-9A75-2754019DC787}"/>
              </a:ext>
            </a:extLst>
          </p:cNvPr>
          <p:cNvSpPr/>
          <p:nvPr/>
        </p:nvSpPr>
        <p:spPr>
          <a:xfrm rot="2700000">
            <a:off x="12141974" y="6815201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9F0C5E4E-E4C7-4530-B5AD-7B416BE59DEE}"/>
              </a:ext>
            </a:extLst>
          </p:cNvPr>
          <p:cNvSpPr/>
          <p:nvPr/>
        </p:nvSpPr>
        <p:spPr>
          <a:xfrm rot="2700000">
            <a:off x="12141974" y="668689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97B01FA3-0100-4326-9637-43B1CF0158A7}"/>
              </a:ext>
            </a:extLst>
          </p:cNvPr>
          <p:cNvSpPr/>
          <p:nvPr/>
        </p:nvSpPr>
        <p:spPr>
          <a:xfrm rot="2700000">
            <a:off x="12208031" y="6753574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37F5954-3360-40CA-AAD1-02622680DD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11"/>
          <a:stretch/>
        </p:blipFill>
        <p:spPr>
          <a:xfrm>
            <a:off x="7816160" y="147294"/>
            <a:ext cx="4211105" cy="2655802"/>
          </a:xfrm>
          <a:prstGeom prst="snip2DiagRect">
            <a:avLst>
              <a:gd name="adj1" fmla="val 42587"/>
              <a:gd name="adj2" fmla="val 0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031DA92-CC86-499F-8B80-2873914B1A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211" y="2934452"/>
            <a:ext cx="4131455" cy="3098591"/>
          </a:xfrm>
          <a:prstGeom prst="snip2DiagRect">
            <a:avLst>
              <a:gd name="adj1" fmla="val 0"/>
              <a:gd name="adj2" fmla="val 45231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6" name="Rectangle: Rounded Corners 55">
            <a:extLst>
              <a:ext uri="{FF2B5EF4-FFF2-40B4-BE49-F238E27FC236}">
                <a16:creationId xmlns="" xmlns:a16="http://schemas.microsoft.com/office/drawing/2014/main" id="{F45EA156-FD9D-49A0-A57D-AA9FDA85793B}"/>
              </a:ext>
            </a:extLst>
          </p:cNvPr>
          <p:cNvSpPr/>
          <p:nvPr/>
        </p:nvSpPr>
        <p:spPr>
          <a:xfrm>
            <a:off x="1232258" y="476653"/>
            <a:ext cx="6136854" cy="697190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>
                <a:latin typeface="ThaiSans Neue" panose="02000000000000000000" pitchFamily="2" charset="-34"/>
                <a:cs typeface="ThaiSans Neue" panose="02000000000000000000" pitchFamily="2" charset="-34"/>
              </a:rPr>
              <a:t>ส่งเสริมป้องกันและลดอุบัติเหตุทางถนน อำเภอแม่เมาะ จังหวัดลำปาง</a:t>
            </a:r>
            <a:endParaRPr lang="th-TH" sz="2000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="" xmlns:a16="http://schemas.microsoft.com/office/drawing/2014/main" id="{1E77CCA4-F4D4-460D-85AA-B19B642657DD}"/>
              </a:ext>
            </a:extLst>
          </p:cNvPr>
          <p:cNvSpPr/>
          <p:nvPr/>
        </p:nvSpPr>
        <p:spPr>
          <a:xfrm>
            <a:off x="471769" y="1546059"/>
            <a:ext cx="1257224" cy="432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จังหวัด</a:t>
            </a:r>
            <a:endParaRPr lang="en-US" sz="2000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97689DA2-E465-470E-9F22-020686C492A0}"/>
              </a:ext>
            </a:extLst>
          </p:cNvPr>
          <p:cNvSpPr/>
          <p:nvPr/>
        </p:nvSpPr>
        <p:spPr>
          <a:xfrm>
            <a:off x="1992659" y="1555821"/>
            <a:ext cx="6960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rgbClr val="893713"/>
                </a:solidFill>
                <a:latin typeface="ThaiSans Neue" panose="02000000000000000000" pitchFamily="2" charset="-34"/>
                <a:ea typeface="Times New Roman" panose="02020603050405020304" pitchFamily="18" charset="0"/>
                <a:cs typeface="ThaiSans Neue" panose="02000000000000000000" pitchFamily="2" charset="-34"/>
              </a:rPr>
              <a:t>ลำปาง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BED75685-E448-43FD-B093-7D1BEBF971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4" y="461040"/>
            <a:ext cx="718200" cy="720000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D9D60B90-F4CE-0233-3012-90C95E8651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07" y="2962046"/>
            <a:ext cx="4054265" cy="3043401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E315589-9FD3-C933-34A3-2A972A12B9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6457" y="3855467"/>
            <a:ext cx="3206774" cy="2405959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DD12C0A4-2147-DACD-7EDA-BD08B38B28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2500" y="1368646"/>
            <a:ext cx="3206774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136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AC474E-1882-4BBE-9320-05CFA2C20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ผลการดำเนินงาน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56B98A9-9D41-44B9-95E3-FB6E49AEA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="" xmlns:a16="http://schemas.microsoft.com/office/drawing/2014/main" id="{64E6BA27-69CB-47AA-8DE0-D19321C5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8894"/>
            <a:ext cx="10515600" cy="4351338"/>
          </a:xfrm>
        </p:spPr>
        <p:txBody>
          <a:bodyPr/>
          <a:lstStyle/>
          <a:p>
            <a:r>
              <a:rPr lang="th-TH" dirty="0"/>
              <a:t>สติติการเสียชีวิตจากรถจักรยานยนต์ ปี 2563 เสียชีวิต 9 ราย ปี 2564 เสียชีวิต 4 ราย  ปี 2565 เสียชีวิต 9 ราย  </a:t>
            </a:r>
          </a:p>
          <a:p>
            <a:r>
              <a:rPr lang="th-TH" dirty="0"/>
              <a:t>ศูนย์พัฒนาเด็กเล็ก ทั้ง 5 ศูนย์ทั่วทั้งอำเภอแม่เมาะ สวมหมวกนิรภัย 100% </a:t>
            </a:r>
          </a:p>
          <a:p>
            <a:r>
              <a:rPr lang="th-TH" dirty="0"/>
              <a:t>แนวโน้มการสวมหมวกนิรภัยที่มากขึ้นปี 2555 มีจำนวนการ 162 ราย คิดเป็นร้อยละ 48.65 ของจำนวน และ ปีงบประมาณ 2556 (ตุลาคม 2565 - 30เมษายน 2566) มีจำนวน 127 ราย คิดเป็นร้อยละ 57.21 </a:t>
            </a:r>
          </a:p>
          <a:p>
            <a:r>
              <a:rPr lang="th-TH" dirty="0"/>
              <a:t>เกิดทางเลือก การมีรถรับส่งศูนย์เด็กเล็ก ในพื้นที่ นาสัก และจะมีการขยายผลไปสู่พื้นที่อื่นๆ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994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031DA92-CC86-499F-8B80-2873914B1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76" y="3332601"/>
            <a:ext cx="3641121" cy="2729608"/>
          </a:xfrm>
          <a:prstGeom prst="snip2DiagRect">
            <a:avLst>
              <a:gd name="adj1" fmla="val 33080"/>
              <a:gd name="adj2" fmla="val 0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94F5FE6-E677-4C50-9E7F-FA1A2135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0896" y="6330370"/>
            <a:ext cx="2743200" cy="365125"/>
          </a:xfrm>
        </p:spPr>
        <p:txBody>
          <a:bodyPr/>
          <a:lstStyle/>
          <a:p>
            <a:fld id="{2DD44919-0B7A-4C65-84BE-BF68D95D996A}" type="slidenum">
              <a:rPr lang="en-US" sz="1600" smtClean="0"/>
              <a:pPr/>
              <a:t>19</a:t>
            </a:fld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7FAF964-05D8-4C49-BFBA-B4613A5DE4A5}"/>
              </a:ext>
            </a:extLst>
          </p:cNvPr>
          <p:cNvSpPr/>
          <p:nvPr/>
        </p:nvSpPr>
        <p:spPr>
          <a:xfrm>
            <a:off x="699752" y="6367514"/>
            <a:ext cx="5643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โครงการพัฒนาอำเภอ ตำบล ขับขี่จักรยานยนต์ปลอดภัย ภาคเหนือตอนบน </a:t>
            </a:r>
            <a:endParaRPr lang="en-US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FA678D9-F254-4B19-8C8D-3B985244E53C}"/>
              </a:ext>
            </a:extLst>
          </p:cNvPr>
          <p:cNvSpPr/>
          <p:nvPr/>
        </p:nvSpPr>
        <p:spPr>
          <a:xfrm rot="2700000">
            <a:off x="11838098" y="64760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5ECAE3B-8330-4FF3-BE8E-3769298E709D}"/>
              </a:ext>
            </a:extLst>
          </p:cNvPr>
          <p:cNvSpPr/>
          <p:nvPr/>
        </p:nvSpPr>
        <p:spPr>
          <a:xfrm rot="2700000">
            <a:off x="12138711" y="6361232"/>
            <a:ext cx="345167" cy="34516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F7571AA-BA30-4598-9014-9F124FC115B7}"/>
              </a:ext>
            </a:extLst>
          </p:cNvPr>
          <p:cNvSpPr/>
          <p:nvPr/>
        </p:nvSpPr>
        <p:spPr>
          <a:xfrm rot="678058">
            <a:off x="78187" y="6811213"/>
            <a:ext cx="440371" cy="44037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92A93901-3511-4B0C-AA33-6262D1CE901A}"/>
              </a:ext>
            </a:extLst>
          </p:cNvPr>
          <p:cNvSpPr/>
          <p:nvPr/>
        </p:nvSpPr>
        <p:spPr>
          <a:xfrm rot="2700000">
            <a:off x="11973425" y="65949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4B9ADEF9-C1C4-432E-A5B1-771A74EB2568}"/>
              </a:ext>
            </a:extLst>
          </p:cNvPr>
          <p:cNvSpPr/>
          <p:nvPr/>
        </p:nvSpPr>
        <p:spPr>
          <a:xfrm rot="2700000">
            <a:off x="11969453" y="6354807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FC658637-6842-46B7-AD2F-6B5AD26ACF3C}"/>
              </a:ext>
            </a:extLst>
          </p:cNvPr>
          <p:cNvSpPr/>
          <p:nvPr/>
        </p:nvSpPr>
        <p:spPr>
          <a:xfrm rot="2700000">
            <a:off x="11751097" y="643845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88D562D8-C599-4C84-8ACB-F76DCB0E445A}"/>
              </a:ext>
            </a:extLst>
          </p:cNvPr>
          <p:cNvSpPr/>
          <p:nvPr/>
        </p:nvSpPr>
        <p:spPr>
          <a:xfrm rot="2700000">
            <a:off x="12075918" y="627128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89E4776A-CE5D-4028-8939-BA220A99FE62}"/>
              </a:ext>
            </a:extLst>
          </p:cNvPr>
          <p:cNvSpPr/>
          <p:nvPr/>
        </p:nvSpPr>
        <p:spPr>
          <a:xfrm rot="2700000">
            <a:off x="11536087" y="6653227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C5A58A7C-67F3-4BF5-89C9-09E0CAE4374F}"/>
              </a:ext>
            </a:extLst>
          </p:cNvPr>
          <p:cNvSpPr/>
          <p:nvPr/>
        </p:nvSpPr>
        <p:spPr>
          <a:xfrm rot="2700000">
            <a:off x="12075917" y="674852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17625014-3502-40A3-9A75-2754019DC787}"/>
              </a:ext>
            </a:extLst>
          </p:cNvPr>
          <p:cNvSpPr/>
          <p:nvPr/>
        </p:nvSpPr>
        <p:spPr>
          <a:xfrm rot="2700000">
            <a:off x="12141974" y="6815201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9F0C5E4E-E4C7-4530-B5AD-7B416BE59DEE}"/>
              </a:ext>
            </a:extLst>
          </p:cNvPr>
          <p:cNvSpPr/>
          <p:nvPr/>
        </p:nvSpPr>
        <p:spPr>
          <a:xfrm rot="2700000">
            <a:off x="12141974" y="668689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97B01FA3-0100-4326-9637-43B1CF0158A7}"/>
              </a:ext>
            </a:extLst>
          </p:cNvPr>
          <p:cNvSpPr/>
          <p:nvPr/>
        </p:nvSpPr>
        <p:spPr>
          <a:xfrm rot="2700000">
            <a:off x="12208031" y="6753574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37F5954-3360-40CA-AAD1-02622680DD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785"/>
          <a:stretch/>
        </p:blipFill>
        <p:spPr>
          <a:xfrm>
            <a:off x="154958" y="121153"/>
            <a:ext cx="4899642" cy="3019823"/>
          </a:xfrm>
          <a:prstGeom prst="snip2DiagRect">
            <a:avLst>
              <a:gd name="adj1" fmla="val 0"/>
              <a:gd name="adj2" fmla="val 40447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6" name="Rectangle: Rounded Corners 55">
            <a:extLst>
              <a:ext uri="{FF2B5EF4-FFF2-40B4-BE49-F238E27FC236}">
                <a16:creationId xmlns="" xmlns:a16="http://schemas.microsoft.com/office/drawing/2014/main" id="{F45EA156-FD9D-49A0-A57D-AA9FDA85793B}"/>
              </a:ext>
            </a:extLst>
          </p:cNvPr>
          <p:cNvSpPr/>
          <p:nvPr/>
        </p:nvSpPr>
        <p:spPr>
          <a:xfrm>
            <a:off x="5823751" y="0"/>
            <a:ext cx="6153919" cy="866066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E6B662FA-22A8-491B-8731-4BEAF5B2204F}"/>
              </a:ext>
            </a:extLst>
          </p:cNvPr>
          <p:cNvSpPr/>
          <p:nvPr/>
        </p:nvSpPr>
        <p:spPr>
          <a:xfrm>
            <a:off x="5595769" y="1181355"/>
            <a:ext cx="1257224" cy="432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จังหวัด</a:t>
            </a:r>
            <a:endParaRPr lang="en-US" sz="2000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27B124FA-53B6-43BB-A5A9-0CBF3E332256}"/>
              </a:ext>
            </a:extLst>
          </p:cNvPr>
          <p:cNvSpPr/>
          <p:nvPr/>
        </p:nvSpPr>
        <p:spPr>
          <a:xfrm>
            <a:off x="7137401" y="1181355"/>
            <a:ext cx="8525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893713"/>
                </a:solidFill>
                <a:latin typeface="ThaiSans Neue" panose="02000000000000000000" pitchFamily="2" charset="-34"/>
                <a:ea typeface="Times New Roman" panose="02020603050405020304" pitchFamily="18" charset="0"/>
                <a:cs typeface="ThaiSans Neue" panose="02000000000000000000" pitchFamily="2" charset="-34"/>
              </a:rPr>
              <a:t>พะเยา</a:t>
            </a:r>
            <a:endParaRPr lang="en-US" sz="2000" b="1" dirty="0">
              <a:solidFill>
                <a:srgbClr val="893713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415BECDC-CFBA-4083-80FF-8286C6A8EEA2}"/>
              </a:ext>
            </a:extLst>
          </p:cNvPr>
          <p:cNvSpPr/>
          <p:nvPr/>
        </p:nvSpPr>
        <p:spPr>
          <a:xfrm>
            <a:off x="6343204" y="91384"/>
            <a:ext cx="4604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haiSans Neue" panose="02000000000000000000" pitchFamily="2" charset="-34"/>
                <a:ea typeface="Times New Roman" panose="02020603050405020304" pitchFamily="18" charset="0"/>
                <a:cs typeface="ThaiSans Neue" panose="02000000000000000000" pitchFamily="2" charset="-34"/>
              </a:rPr>
              <a:t>           ขับเคลื่อนอำเภอ ตำบล ขับขี่ปลอดภัย </a:t>
            </a:r>
          </a:p>
          <a:p>
            <a:r>
              <a:rPr lang="th-TH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haiSans Neue" panose="02000000000000000000" pitchFamily="2" charset="-34"/>
                <a:ea typeface="Times New Roman" panose="02020603050405020304" pitchFamily="18" charset="0"/>
                <a:cs typeface="ThaiSans Neue" panose="02000000000000000000" pitchFamily="2" charset="-34"/>
              </a:rPr>
              <a:t>                     พื้นที่อำเภอปง  จังหวัดพะเยา</a:t>
            </a:r>
            <a:endParaRPr lang="en-US" sz="2000" b="1" dirty="0">
              <a:solidFill>
                <a:schemeClr val="accent6">
                  <a:lumMod val="20000"/>
                  <a:lumOff val="80000"/>
                </a:schemeClr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A129D5E-34EF-44F0-B2C2-623824CD9C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561" y="85038"/>
            <a:ext cx="710059" cy="72000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D4D1CC5D-9A8B-A61B-A583-FE5C93A8F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4600" y="2720353"/>
            <a:ext cx="3661165" cy="2744502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33BA65A4-011E-0B94-2626-8804D583CB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346" y="3039470"/>
            <a:ext cx="3246493" cy="272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321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AF7F855-13F1-4779-885D-D771D286A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6840" y="6356350"/>
            <a:ext cx="2743200" cy="365125"/>
          </a:xfrm>
        </p:spPr>
        <p:txBody>
          <a:bodyPr/>
          <a:lstStyle/>
          <a:p>
            <a:fld id="{2DD44919-0B7A-4C65-84BE-BF68D95D996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7DBB254-9E7A-453F-B8C6-FDB691509BF6}"/>
              </a:ext>
            </a:extLst>
          </p:cNvPr>
          <p:cNvSpPr/>
          <p:nvPr/>
        </p:nvSpPr>
        <p:spPr>
          <a:xfrm>
            <a:off x="7177735" y="1919581"/>
            <a:ext cx="467786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haiSans Neue" panose="02000000000000000000" pitchFamily="2" charset="-34"/>
                <a:ea typeface="Calibri" panose="020F0502020204030204" pitchFamily="34" charset="0"/>
                <a:cs typeface="ThaiSans Neue" panose="02000000000000000000" pitchFamily="2" charset="-34"/>
              </a:rPr>
              <a:t>1. </a:t>
            </a:r>
            <a:r>
              <a:rPr lang="th-TH" sz="2000" b="1" dirty="0">
                <a:latin typeface="ThaiSans Neue" panose="02000000000000000000" pitchFamily="2" charset="-34"/>
                <a:ea typeface="Calibri" panose="020F0502020204030204" pitchFamily="34" charset="0"/>
                <a:cs typeface="ThaiSans Neue" panose="02000000000000000000" pitchFamily="2" charset="-34"/>
              </a:rPr>
              <a:t>จังหวัดเชียงใหม่  อำเภอสันทราย</a:t>
            </a:r>
          </a:p>
          <a:p>
            <a:r>
              <a:rPr lang="en-US" sz="2000" b="1" dirty="0">
                <a:latin typeface="ThaiSans Neue" panose="02000000000000000000" pitchFamily="2" charset="-34"/>
                <a:ea typeface="Calibri" panose="020F0502020204030204" pitchFamily="34" charset="0"/>
                <a:cs typeface="ThaiSans Neue" panose="02000000000000000000" pitchFamily="2" charset="-34"/>
              </a:rPr>
              <a:t>2. </a:t>
            </a:r>
            <a:r>
              <a:rPr lang="th-TH" sz="2000" b="1" dirty="0">
                <a:latin typeface="ThaiSans Neue" panose="02000000000000000000" pitchFamily="2" charset="-34"/>
                <a:ea typeface="Calibri" panose="020F0502020204030204" pitchFamily="34" charset="0"/>
                <a:cs typeface="ThaiSans Neue" panose="02000000000000000000" pitchFamily="2" charset="-34"/>
              </a:rPr>
              <a:t>จังหวัดแพร่   อำเภอร้องกวาง</a:t>
            </a:r>
            <a:endParaRPr lang="en-US" sz="2000" b="1" dirty="0">
              <a:latin typeface="ThaiSans Neue" panose="02000000000000000000" pitchFamily="2" charset="-34"/>
              <a:ea typeface="Calibri" panose="020F0502020204030204" pitchFamily="34" charset="0"/>
              <a:cs typeface="ThaiSans Neue" panose="02000000000000000000" pitchFamily="2" charset="-34"/>
            </a:endParaRPr>
          </a:p>
          <a:p>
            <a:r>
              <a:rPr lang="en-US" sz="2000" b="1" dirty="0">
                <a:latin typeface="ThaiSans Neue" panose="02000000000000000000" pitchFamily="2" charset="-34"/>
                <a:ea typeface="Calibri" panose="020F0502020204030204" pitchFamily="34" charset="0"/>
                <a:cs typeface="ThaiSans Neue" panose="02000000000000000000" pitchFamily="2" charset="-34"/>
              </a:rPr>
              <a:t>3. </a:t>
            </a:r>
            <a:r>
              <a:rPr lang="th-TH" sz="2000" b="1" dirty="0">
                <a:latin typeface="ThaiSans Neue" panose="02000000000000000000" pitchFamily="2" charset="-34"/>
                <a:ea typeface="Calibri" panose="020F0502020204030204" pitchFamily="34" charset="0"/>
                <a:cs typeface="ThaiSans Neue" panose="02000000000000000000" pitchFamily="2" charset="-34"/>
              </a:rPr>
              <a:t>จังหวัดอุตรดิตถ์ อำเภอพิชัย</a:t>
            </a:r>
          </a:p>
          <a:p>
            <a:r>
              <a:rPr lang="en-US" sz="2000" b="1" dirty="0">
                <a:latin typeface="ThaiSans Neue" panose="02000000000000000000" pitchFamily="2" charset="-34"/>
                <a:ea typeface="Calibri" panose="020F0502020204030204" pitchFamily="34" charset="0"/>
                <a:cs typeface="ThaiSans Neue" panose="02000000000000000000" pitchFamily="2" charset="-34"/>
              </a:rPr>
              <a:t>4. </a:t>
            </a:r>
            <a:r>
              <a:rPr lang="th-TH" sz="2000" b="1" dirty="0">
                <a:latin typeface="ThaiSans Neue" panose="02000000000000000000" pitchFamily="2" charset="-34"/>
                <a:ea typeface="Calibri" panose="020F0502020204030204" pitchFamily="34" charset="0"/>
                <a:cs typeface="ThaiSans Neue" panose="02000000000000000000" pitchFamily="2" charset="-34"/>
              </a:rPr>
              <a:t>จังหวัดแม่ฮ่องสอน อำเภอปาย</a:t>
            </a:r>
          </a:p>
          <a:p>
            <a:r>
              <a:rPr lang="en-US" sz="2000" b="1" dirty="0">
                <a:latin typeface="ThaiSans Neue" panose="02000000000000000000" pitchFamily="2" charset="-34"/>
                <a:ea typeface="Calibri" panose="020F0502020204030204" pitchFamily="34" charset="0"/>
                <a:cs typeface="ThaiSans Neue" panose="02000000000000000000" pitchFamily="2" charset="-34"/>
              </a:rPr>
              <a:t>5. </a:t>
            </a:r>
            <a:r>
              <a:rPr lang="th-TH" sz="2000" b="1" dirty="0">
                <a:latin typeface="ThaiSans Neue" panose="02000000000000000000" pitchFamily="2" charset="-34"/>
                <a:ea typeface="Calibri" panose="020F0502020204030204" pitchFamily="34" charset="0"/>
                <a:cs typeface="ThaiSans Neue" panose="02000000000000000000" pitchFamily="2" charset="-34"/>
              </a:rPr>
              <a:t>จังหวัดลำปาง อำเภอแม่เมาะ</a:t>
            </a:r>
          </a:p>
          <a:p>
            <a:r>
              <a:rPr lang="en-US" sz="2000" b="1" dirty="0">
                <a:latin typeface="ThaiSans Neue" panose="02000000000000000000" pitchFamily="2" charset="-34"/>
                <a:ea typeface="Calibri" panose="020F0502020204030204" pitchFamily="34" charset="0"/>
                <a:cs typeface="ThaiSans Neue" panose="02000000000000000000" pitchFamily="2" charset="-34"/>
              </a:rPr>
              <a:t>6. </a:t>
            </a:r>
            <a:r>
              <a:rPr lang="th-TH" sz="2000" b="1" dirty="0">
                <a:latin typeface="ThaiSans Neue" panose="02000000000000000000" pitchFamily="2" charset="-34"/>
                <a:ea typeface="Calibri" panose="020F0502020204030204" pitchFamily="34" charset="0"/>
                <a:cs typeface="ThaiSans Neue" panose="02000000000000000000" pitchFamily="2" charset="-34"/>
              </a:rPr>
              <a:t>จังหวัดพะเยา อำเภอปง</a:t>
            </a:r>
          </a:p>
          <a:p>
            <a:r>
              <a:rPr lang="en-US" sz="2000" b="1" dirty="0">
                <a:latin typeface="ThaiSans Neue" panose="02000000000000000000" pitchFamily="2" charset="-34"/>
                <a:ea typeface="Calibri" panose="020F0502020204030204" pitchFamily="34" charset="0"/>
                <a:cs typeface="ThaiSans Neue" panose="02000000000000000000" pitchFamily="2" charset="-34"/>
              </a:rPr>
              <a:t>7. </a:t>
            </a:r>
            <a:r>
              <a:rPr lang="th-TH" sz="2000" b="1" dirty="0">
                <a:latin typeface="ThaiSans Neue" panose="02000000000000000000" pitchFamily="2" charset="-34"/>
                <a:ea typeface="Calibri" panose="020F0502020204030204" pitchFamily="34" charset="0"/>
                <a:cs typeface="ThaiSans Neue" panose="02000000000000000000" pitchFamily="2" charset="-34"/>
              </a:rPr>
              <a:t>จังหวัดน่าน อำเภอเมือง</a:t>
            </a:r>
          </a:p>
          <a:p>
            <a:r>
              <a:rPr lang="en-US" sz="2000" b="1" dirty="0">
                <a:latin typeface="ThaiSans Neue" panose="02000000000000000000" pitchFamily="2" charset="-34"/>
                <a:ea typeface="Calibri" panose="020F0502020204030204" pitchFamily="34" charset="0"/>
                <a:cs typeface="ThaiSans Neue" panose="02000000000000000000" pitchFamily="2" charset="-34"/>
              </a:rPr>
              <a:t>8. </a:t>
            </a:r>
            <a:r>
              <a:rPr lang="th-TH" sz="2000" b="1" dirty="0">
                <a:latin typeface="ThaiSans Neue" panose="02000000000000000000" pitchFamily="2" charset="-34"/>
                <a:ea typeface="Calibri" panose="020F0502020204030204" pitchFamily="34" charset="0"/>
                <a:cs typeface="ThaiSans Neue" panose="02000000000000000000" pitchFamily="2" charset="-34"/>
              </a:rPr>
              <a:t>จังหวัดลำพูน อำเภอป่าซาง</a:t>
            </a:r>
            <a:endParaRPr lang="en-US" sz="2000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="" xmlns:a16="http://schemas.microsoft.com/office/drawing/2014/main" id="{3BD9F9E1-B0F4-44BE-828D-153838187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037" y="1211307"/>
            <a:ext cx="2275788" cy="378206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BBBEFDB7-B43C-4A0B-83AD-6C194CBF5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2699" y="1349381"/>
            <a:ext cx="1694562" cy="161269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0F00C4DC-ECF3-4276-A76C-9F6411C82B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92313" y="1885585"/>
            <a:ext cx="2152994" cy="383936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6602B6F2-1C91-4620-ABFB-C94007C872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83784" y="631718"/>
            <a:ext cx="2709661" cy="499363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C44BBEE9-16A8-4C22-AB8B-662DCB6E1E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32173" y="3689296"/>
            <a:ext cx="2251229" cy="211206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="" xmlns:a16="http://schemas.microsoft.com/office/drawing/2014/main" id="{568CE71B-A017-4924-92AB-FCA9BA402A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28680" y="2908869"/>
            <a:ext cx="2046572" cy="196470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EDB67C6B-B2DB-4636-8D2B-EB8024D03E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295135" y="1522385"/>
            <a:ext cx="1768238" cy="280789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750BCA7E-BE8F-447C-83DC-9DD820E167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425977" y="3128536"/>
            <a:ext cx="1137894" cy="221848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7EC2F79A-A733-4E77-B850-4A43F000EC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440568" y="99868"/>
            <a:ext cx="2275788" cy="252775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51228C3F-9EB4-4AF2-8406-5A08033A99D2}"/>
              </a:ext>
            </a:extLst>
          </p:cNvPr>
          <p:cNvSpPr/>
          <p:nvPr/>
        </p:nvSpPr>
        <p:spPr>
          <a:xfrm>
            <a:off x="6704613" y="140961"/>
            <a:ext cx="5240893" cy="1381423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พื้นที่การ</a:t>
            </a:r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ติดตาม</a:t>
            </a:r>
            <a:r>
              <a:rPr lang="th-TH" sz="2000" b="1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ประเมินแบบ</a:t>
            </a:r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เสริมพลังฯภาคเหนือตอนบน</a:t>
            </a:r>
            <a:endParaRPr lang="en-US" sz="2000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81DC3FD-1C0D-4ADF-A7FE-E58CE3585447}"/>
              </a:ext>
            </a:extLst>
          </p:cNvPr>
          <p:cNvSpPr/>
          <p:nvPr/>
        </p:nvSpPr>
        <p:spPr>
          <a:xfrm rot="2700000">
            <a:off x="11838098" y="64760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0059FA63-0E32-4B20-BBD9-1AD1512AC94A}"/>
              </a:ext>
            </a:extLst>
          </p:cNvPr>
          <p:cNvSpPr/>
          <p:nvPr/>
        </p:nvSpPr>
        <p:spPr>
          <a:xfrm rot="2700000">
            <a:off x="12138711" y="6361232"/>
            <a:ext cx="345167" cy="34516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B88BCE80-FE6C-45AC-BDA2-B30E47E05703}"/>
              </a:ext>
            </a:extLst>
          </p:cNvPr>
          <p:cNvSpPr/>
          <p:nvPr/>
        </p:nvSpPr>
        <p:spPr>
          <a:xfrm rot="2700000">
            <a:off x="11973425" y="65949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13D3264-2CD2-4F65-8173-E5BD369D2825}"/>
              </a:ext>
            </a:extLst>
          </p:cNvPr>
          <p:cNvSpPr/>
          <p:nvPr/>
        </p:nvSpPr>
        <p:spPr>
          <a:xfrm rot="2700000">
            <a:off x="11969453" y="6354807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97B3D91B-C545-47CE-B35B-C60DA562A009}"/>
              </a:ext>
            </a:extLst>
          </p:cNvPr>
          <p:cNvSpPr/>
          <p:nvPr/>
        </p:nvSpPr>
        <p:spPr>
          <a:xfrm rot="2700000">
            <a:off x="11751097" y="643845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6FA57E74-726E-4E4D-A04B-8E650D45BB16}"/>
              </a:ext>
            </a:extLst>
          </p:cNvPr>
          <p:cNvSpPr/>
          <p:nvPr/>
        </p:nvSpPr>
        <p:spPr>
          <a:xfrm rot="2700000">
            <a:off x="12075918" y="627128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3DAF2DD2-E14E-41F7-8ADC-99573327AB06}"/>
              </a:ext>
            </a:extLst>
          </p:cNvPr>
          <p:cNvSpPr/>
          <p:nvPr/>
        </p:nvSpPr>
        <p:spPr>
          <a:xfrm rot="2700000">
            <a:off x="11536087" y="6653227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7B6B35C3-7B86-403F-A3A7-EEC9D204FEB4}"/>
              </a:ext>
            </a:extLst>
          </p:cNvPr>
          <p:cNvSpPr/>
          <p:nvPr/>
        </p:nvSpPr>
        <p:spPr>
          <a:xfrm rot="2700000">
            <a:off x="12075917" y="674852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C5F09C17-E49D-41B3-BBC1-DA1754E2BF81}"/>
              </a:ext>
            </a:extLst>
          </p:cNvPr>
          <p:cNvSpPr/>
          <p:nvPr/>
        </p:nvSpPr>
        <p:spPr>
          <a:xfrm rot="2700000">
            <a:off x="12141974" y="6815201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466AB4B0-FDDD-43E2-8667-8351537A829C}"/>
              </a:ext>
            </a:extLst>
          </p:cNvPr>
          <p:cNvSpPr/>
          <p:nvPr/>
        </p:nvSpPr>
        <p:spPr>
          <a:xfrm rot="2700000">
            <a:off x="12141974" y="668689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1A920618-C1CE-42C9-BE39-ADEEF976BC65}"/>
              </a:ext>
            </a:extLst>
          </p:cNvPr>
          <p:cNvSpPr/>
          <p:nvPr/>
        </p:nvSpPr>
        <p:spPr>
          <a:xfrm rot="2700000">
            <a:off x="12208031" y="6753574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7D48D418-E894-48FE-B9E5-E42D822727B9}"/>
              </a:ext>
            </a:extLst>
          </p:cNvPr>
          <p:cNvSpPr/>
          <p:nvPr/>
        </p:nvSpPr>
        <p:spPr>
          <a:xfrm>
            <a:off x="699752" y="6367514"/>
            <a:ext cx="6559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I </a:t>
            </a:r>
            <a:r>
              <a:rPr lang="th-TH" dirty="0">
                <a:solidFill>
                  <a:schemeClr val="bg1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รายงานความก้าวหน้าโครงการพัฒนาอำเภอ ตำบล ขับขี่จักรยานยนต์ปลอดภัย ภาคเหนือตอนบน </a:t>
            </a:r>
            <a:endParaRPr lang="en-US" dirty="0">
              <a:solidFill>
                <a:schemeClr val="bg1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3006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B7FA14A0-765B-2B9E-AEA4-46E8BCF15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ผลการดำเนินงาน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AE54AA54-3989-2180-C46B-A2190D659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จำนวนครั้งที่เกิดอุบัติเหตุ ปี 2563 จำนวน 31 ครั้ง ปี 2564 จำนวน 94 ครั้ง และปี 2566 จำนวน 64 ครั้ง</a:t>
            </a:r>
          </a:p>
          <a:p>
            <a:r>
              <a:rPr lang="th-TH" dirty="0"/>
              <a:t>จำนวนผู้บาดเจ็บ ปี 2563 จำนวน 14 ราย ปี 2564 จำนวน   85  ราย และปี 2565 จำนวน   57   ราย</a:t>
            </a:r>
          </a:p>
          <a:p>
            <a:r>
              <a:rPr lang="th-TH" dirty="0"/>
              <a:t>จำนวนผู้เสียชีวิต ปี 2563 จำนวน 23 ราย ปี 2564 จำนวน 13 ราย และปี 2565 จำนวน  11  ราย</a:t>
            </a:r>
          </a:p>
          <a:p>
            <a:r>
              <a:rPr lang="th-TH" dirty="0"/>
              <a:t>ผู้ปกครอง เด็กนักเรียนในศูนย์เด็กเล็ก และเด็กนักเรียนในสถานศึกษา ผู้ใช้รถจักรยานยนต์ มีการเพิ่มอัตราการสวมหมวกนิรภัยร้อยละ 80</a:t>
            </a:r>
          </a:p>
          <a:p>
            <a:r>
              <a:rPr lang="th-TH" dirty="0"/>
              <a:t>กำนัน ผู้ใหญ่บ้านและคนในชุมชน ร่วมกันแก้ไขจุดเสี่ยง และตั้งด่านชุมชนเพิ่มขึ้นจากช่วงเทศกาล เช่น ด่านวันจันทร์</a:t>
            </a:r>
          </a:p>
          <a:p>
            <a:r>
              <a:rPr lang="th-TH" dirty="0"/>
              <a:t>มี อปท. นำข้อมูลปัญหามาวางแผนดำเนินงานแก้ไข และบรรจุเข้าในแผน ปี 2567  </a:t>
            </a:r>
          </a:p>
          <a:p>
            <a:endParaRPr lang="th-TH" dirty="0"/>
          </a:p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="" xmlns:a16="http://schemas.microsoft.com/office/drawing/2014/main" id="{D3F67BD2-AB1C-D781-4ECA-41ED1D95A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949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94F5FE6-E677-4C50-9E7F-FA1A2135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0896" y="6330370"/>
            <a:ext cx="2743200" cy="365125"/>
          </a:xfrm>
        </p:spPr>
        <p:txBody>
          <a:bodyPr/>
          <a:lstStyle/>
          <a:p>
            <a:fld id="{2DD44919-0B7A-4C65-84BE-BF68D95D996A}" type="slidenum">
              <a:rPr lang="en-US" sz="1600" smtClean="0"/>
              <a:pPr/>
              <a:t>21</a:t>
            </a:fld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7FAF964-05D8-4C49-BFBA-B4613A5DE4A5}"/>
              </a:ext>
            </a:extLst>
          </p:cNvPr>
          <p:cNvSpPr/>
          <p:nvPr/>
        </p:nvSpPr>
        <p:spPr>
          <a:xfrm>
            <a:off x="699752" y="6367514"/>
            <a:ext cx="6559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I </a:t>
            </a:r>
            <a:r>
              <a:rPr lang="th-TH" dirty="0">
                <a:solidFill>
                  <a:schemeClr val="bg1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รายงานความก้าวหน้าโครงการพัฒนาอำเภอ ตำบล ขับขี่จักรยานยนต์ปลอดภัย ภาคเหนือตอนบน </a:t>
            </a:r>
            <a:endParaRPr lang="en-US" dirty="0">
              <a:solidFill>
                <a:schemeClr val="bg1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FA678D9-F254-4B19-8C8D-3B985244E53C}"/>
              </a:ext>
            </a:extLst>
          </p:cNvPr>
          <p:cNvSpPr/>
          <p:nvPr/>
        </p:nvSpPr>
        <p:spPr>
          <a:xfrm rot="2700000">
            <a:off x="11838098" y="64760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5ECAE3B-8330-4FF3-BE8E-3769298E709D}"/>
              </a:ext>
            </a:extLst>
          </p:cNvPr>
          <p:cNvSpPr/>
          <p:nvPr/>
        </p:nvSpPr>
        <p:spPr>
          <a:xfrm rot="2700000">
            <a:off x="12138711" y="6361232"/>
            <a:ext cx="345167" cy="34516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F7571AA-BA30-4598-9014-9F124FC115B7}"/>
              </a:ext>
            </a:extLst>
          </p:cNvPr>
          <p:cNvSpPr/>
          <p:nvPr/>
        </p:nvSpPr>
        <p:spPr>
          <a:xfrm rot="678058">
            <a:off x="78187" y="6811213"/>
            <a:ext cx="440371" cy="44037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92A93901-3511-4B0C-AA33-6262D1CE901A}"/>
              </a:ext>
            </a:extLst>
          </p:cNvPr>
          <p:cNvSpPr/>
          <p:nvPr/>
        </p:nvSpPr>
        <p:spPr>
          <a:xfrm rot="2700000">
            <a:off x="11973425" y="65949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4B9ADEF9-C1C4-432E-A5B1-771A74EB2568}"/>
              </a:ext>
            </a:extLst>
          </p:cNvPr>
          <p:cNvSpPr/>
          <p:nvPr/>
        </p:nvSpPr>
        <p:spPr>
          <a:xfrm rot="2700000">
            <a:off x="11969453" y="6354807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FC658637-6842-46B7-AD2F-6B5AD26ACF3C}"/>
              </a:ext>
            </a:extLst>
          </p:cNvPr>
          <p:cNvSpPr/>
          <p:nvPr/>
        </p:nvSpPr>
        <p:spPr>
          <a:xfrm rot="2700000">
            <a:off x="11751097" y="643845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88D562D8-C599-4C84-8ACB-F76DCB0E445A}"/>
              </a:ext>
            </a:extLst>
          </p:cNvPr>
          <p:cNvSpPr/>
          <p:nvPr/>
        </p:nvSpPr>
        <p:spPr>
          <a:xfrm rot="2700000">
            <a:off x="12075918" y="627128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89E4776A-CE5D-4028-8939-BA220A99FE62}"/>
              </a:ext>
            </a:extLst>
          </p:cNvPr>
          <p:cNvSpPr/>
          <p:nvPr/>
        </p:nvSpPr>
        <p:spPr>
          <a:xfrm rot="2700000">
            <a:off x="11536087" y="6653227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C5A58A7C-67F3-4BF5-89C9-09E0CAE4374F}"/>
              </a:ext>
            </a:extLst>
          </p:cNvPr>
          <p:cNvSpPr/>
          <p:nvPr/>
        </p:nvSpPr>
        <p:spPr>
          <a:xfrm rot="2700000">
            <a:off x="12075917" y="674852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17625014-3502-40A3-9A75-2754019DC787}"/>
              </a:ext>
            </a:extLst>
          </p:cNvPr>
          <p:cNvSpPr/>
          <p:nvPr/>
        </p:nvSpPr>
        <p:spPr>
          <a:xfrm rot="2700000">
            <a:off x="12141974" y="6815201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9F0C5E4E-E4C7-4530-B5AD-7B416BE59DEE}"/>
              </a:ext>
            </a:extLst>
          </p:cNvPr>
          <p:cNvSpPr/>
          <p:nvPr/>
        </p:nvSpPr>
        <p:spPr>
          <a:xfrm rot="2700000">
            <a:off x="12141974" y="668689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97B01FA3-0100-4326-9637-43B1CF0158A7}"/>
              </a:ext>
            </a:extLst>
          </p:cNvPr>
          <p:cNvSpPr/>
          <p:nvPr/>
        </p:nvSpPr>
        <p:spPr>
          <a:xfrm rot="2700000">
            <a:off x="12208031" y="6753574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37F5954-3360-40CA-AAD1-02622680DD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2" b="12329"/>
          <a:stretch/>
        </p:blipFill>
        <p:spPr>
          <a:xfrm>
            <a:off x="7107115" y="242425"/>
            <a:ext cx="4928612" cy="2671048"/>
          </a:xfrm>
          <a:prstGeom prst="snip2DiagRect">
            <a:avLst>
              <a:gd name="adj1" fmla="val 42587"/>
              <a:gd name="adj2" fmla="val 0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031DA92-CC86-499F-8B80-2873914B1A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/>
          <a:stretch/>
        </p:blipFill>
        <p:spPr>
          <a:xfrm>
            <a:off x="7018974" y="3041275"/>
            <a:ext cx="4926532" cy="3003829"/>
          </a:xfrm>
          <a:prstGeom prst="snip2DiagRect">
            <a:avLst>
              <a:gd name="adj1" fmla="val 9503"/>
              <a:gd name="adj2" fmla="val 45231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6" name="Rectangle: Rounded Corners 55">
            <a:extLst>
              <a:ext uri="{FF2B5EF4-FFF2-40B4-BE49-F238E27FC236}">
                <a16:creationId xmlns="" xmlns:a16="http://schemas.microsoft.com/office/drawing/2014/main" id="{F45EA156-FD9D-49A0-A57D-AA9FDA85793B}"/>
              </a:ext>
            </a:extLst>
          </p:cNvPr>
          <p:cNvSpPr/>
          <p:nvPr/>
        </p:nvSpPr>
        <p:spPr>
          <a:xfrm>
            <a:off x="557438" y="509448"/>
            <a:ext cx="6045700" cy="681353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="" xmlns:a16="http://schemas.microsoft.com/office/drawing/2014/main" id="{1E77CCA4-F4D4-460D-85AA-B19B642657DD}"/>
              </a:ext>
            </a:extLst>
          </p:cNvPr>
          <p:cNvSpPr/>
          <p:nvPr/>
        </p:nvSpPr>
        <p:spPr>
          <a:xfrm>
            <a:off x="554517" y="1733671"/>
            <a:ext cx="1257224" cy="432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จังหวัด</a:t>
            </a:r>
            <a:endParaRPr lang="en-US" sz="2000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97689DA2-E465-470E-9F22-020686C492A0}"/>
              </a:ext>
            </a:extLst>
          </p:cNvPr>
          <p:cNvSpPr/>
          <p:nvPr/>
        </p:nvSpPr>
        <p:spPr>
          <a:xfrm>
            <a:off x="2143579" y="1749616"/>
            <a:ext cx="5100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rgbClr val="893713"/>
                </a:solidFill>
                <a:latin typeface="ThaiSans Neue" panose="02000000000000000000" pitchFamily="2" charset="-34"/>
                <a:ea typeface="Times New Roman" panose="02020603050405020304" pitchFamily="18" charset="0"/>
                <a:cs typeface="ThaiSans Neue" panose="02000000000000000000" pitchFamily="2" charset="-34"/>
              </a:rPr>
              <a:t>น่าน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69401457-5EA3-459B-8764-A207E18E7195}"/>
              </a:ext>
            </a:extLst>
          </p:cNvPr>
          <p:cNvSpPr/>
          <p:nvPr/>
        </p:nvSpPr>
        <p:spPr>
          <a:xfrm>
            <a:off x="1090054" y="485779"/>
            <a:ext cx="4604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haiSans Neue" panose="02000000000000000000" pitchFamily="2" charset="-34"/>
                <a:ea typeface="Times New Roman" panose="02020603050405020304" pitchFamily="18" charset="0"/>
                <a:cs typeface="ThaiSans Neue" panose="02000000000000000000" pitchFamily="2" charset="-34"/>
              </a:rPr>
              <a:t>โครงการ “พัฒนา อำเภอ ตำบล ขับขี่รถจักรยานยนต์ปลอดภัย” อำเภอเมืองน่าน จังหวัดน่าน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5ADC966A-675F-42E0-A7EC-51B53CF226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72" y="494470"/>
            <a:ext cx="711360" cy="720000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B0B7DA43-3A8F-2E94-23FF-E1351E220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07" y="3614467"/>
            <a:ext cx="3515010" cy="2638665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7ABD0820-DA56-4401-8977-8436E17D49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1580" y="3614467"/>
            <a:ext cx="3347822" cy="262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243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F1A6172E-5E4B-2042-64EB-4476A0223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ผลการดำเนินงาน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54D60DD5-E79C-954B-D57D-F51226140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57590"/>
          </a:xfrm>
        </p:spPr>
        <p:txBody>
          <a:bodyPr/>
          <a:lstStyle/>
          <a:p>
            <a:r>
              <a:rPr lang="th-TH" dirty="0"/>
              <a:t>จากสถิติอุบัติเหตุในพื้นที่พบกว่ามีอัตราการเกิดอุบัติเหตุ เพิ่มขึ้นจากเดิม 177 ครั้ง และมีจำนวนผู้บาดเจ็บ เพิ่มขึ้น 158 คน /เสียชีวิต เพิ่มขึ้น      10 ราย ซึ่งไม่เป็นไปค่าเป้าหมายที่กำหนดไว้ </a:t>
            </a:r>
          </a:p>
          <a:p>
            <a:r>
              <a:rPr lang="th-TH" dirty="0"/>
              <a:t>เมื่อดำเนินการตรวจนับพบว่า ผู้ขับขี่/ผู้ซ้อนท้าย มีแนวโน้มสวมหมวกนิรภัยลดลงจากเดิม จากการสอบถามพบสาเหตุของการไม่สวมหมวกนิรภัย  เพราะอากาศร้อน</a:t>
            </a:r>
          </a:p>
          <a:p>
            <a:r>
              <a:rPr lang="th-TH" dirty="0"/>
              <a:t>เด็กอายุต่ำกว่า 15 ปี ในอำเภอเมืองน่านไม่ขับขี่รถจักรยานยนต์ ก่อนดำเนินการ (พ.ศ. 2564 มีค่าเฉลี่ย 23%) /ขณะดำเนินการ (พ.ศ. 2565 มีค่าเฉลี่ย 27%) เพิ่มขึ้นจากเดิม 4%</a:t>
            </a:r>
          </a:p>
          <a:p>
            <a:endParaRPr lang="th-TH" dirty="0"/>
          </a:p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="" xmlns:a16="http://schemas.microsoft.com/office/drawing/2014/main" id="{0713B077-559B-3C08-DF7B-8CD7882D0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251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031DA92-CC86-499F-8B80-2873914B1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49" y="2763354"/>
            <a:ext cx="4420435" cy="3315327"/>
          </a:xfrm>
          <a:prstGeom prst="snip2DiagRect">
            <a:avLst>
              <a:gd name="adj1" fmla="val 33080"/>
              <a:gd name="adj2" fmla="val 0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94F5FE6-E677-4C50-9E7F-FA1A2135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0896" y="6330370"/>
            <a:ext cx="2743200" cy="365125"/>
          </a:xfrm>
        </p:spPr>
        <p:txBody>
          <a:bodyPr/>
          <a:lstStyle/>
          <a:p>
            <a:fld id="{2DD44919-0B7A-4C65-84BE-BF68D95D996A}" type="slidenum">
              <a:rPr lang="en-US" sz="1600" smtClean="0"/>
              <a:pPr/>
              <a:t>23</a:t>
            </a:fld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7FAF964-05D8-4C49-BFBA-B4613A5DE4A5}"/>
              </a:ext>
            </a:extLst>
          </p:cNvPr>
          <p:cNvSpPr/>
          <p:nvPr/>
        </p:nvSpPr>
        <p:spPr>
          <a:xfrm>
            <a:off x="699752" y="6367514"/>
            <a:ext cx="6559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I </a:t>
            </a:r>
            <a:r>
              <a:rPr lang="th-TH" dirty="0">
                <a:solidFill>
                  <a:schemeClr val="bg1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รายงานความก้าวหน้าโครงการพัฒนาอำเภอ ตำบล ขับขี่จักรยานยนต์ปลอดภัย ภาคเหนือตอนบน </a:t>
            </a:r>
            <a:endParaRPr lang="en-US" dirty="0">
              <a:solidFill>
                <a:schemeClr val="bg1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FA678D9-F254-4B19-8C8D-3B985244E53C}"/>
              </a:ext>
            </a:extLst>
          </p:cNvPr>
          <p:cNvSpPr/>
          <p:nvPr/>
        </p:nvSpPr>
        <p:spPr>
          <a:xfrm rot="2700000">
            <a:off x="11838098" y="64760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5ECAE3B-8330-4FF3-BE8E-3769298E709D}"/>
              </a:ext>
            </a:extLst>
          </p:cNvPr>
          <p:cNvSpPr/>
          <p:nvPr/>
        </p:nvSpPr>
        <p:spPr>
          <a:xfrm rot="2700000">
            <a:off x="12138711" y="6361232"/>
            <a:ext cx="345167" cy="34516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F7571AA-BA30-4598-9014-9F124FC115B7}"/>
              </a:ext>
            </a:extLst>
          </p:cNvPr>
          <p:cNvSpPr/>
          <p:nvPr/>
        </p:nvSpPr>
        <p:spPr>
          <a:xfrm rot="678058">
            <a:off x="78187" y="6811213"/>
            <a:ext cx="440371" cy="44037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92A93901-3511-4B0C-AA33-6262D1CE901A}"/>
              </a:ext>
            </a:extLst>
          </p:cNvPr>
          <p:cNvSpPr/>
          <p:nvPr/>
        </p:nvSpPr>
        <p:spPr>
          <a:xfrm rot="2700000">
            <a:off x="11973425" y="65949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4B9ADEF9-C1C4-432E-A5B1-771A74EB2568}"/>
              </a:ext>
            </a:extLst>
          </p:cNvPr>
          <p:cNvSpPr/>
          <p:nvPr/>
        </p:nvSpPr>
        <p:spPr>
          <a:xfrm rot="2700000">
            <a:off x="11969453" y="6354807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FC658637-6842-46B7-AD2F-6B5AD26ACF3C}"/>
              </a:ext>
            </a:extLst>
          </p:cNvPr>
          <p:cNvSpPr/>
          <p:nvPr/>
        </p:nvSpPr>
        <p:spPr>
          <a:xfrm rot="2700000">
            <a:off x="11751097" y="643845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88D562D8-C599-4C84-8ACB-F76DCB0E445A}"/>
              </a:ext>
            </a:extLst>
          </p:cNvPr>
          <p:cNvSpPr/>
          <p:nvPr/>
        </p:nvSpPr>
        <p:spPr>
          <a:xfrm rot="2700000">
            <a:off x="12075918" y="627128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89E4776A-CE5D-4028-8939-BA220A99FE62}"/>
              </a:ext>
            </a:extLst>
          </p:cNvPr>
          <p:cNvSpPr/>
          <p:nvPr/>
        </p:nvSpPr>
        <p:spPr>
          <a:xfrm rot="2700000">
            <a:off x="11536087" y="6653227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C5A58A7C-67F3-4BF5-89C9-09E0CAE4374F}"/>
              </a:ext>
            </a:extLst>
          </p:cNvPr>
          <p:cNvSpPr/>
          <p:nvPr/>
        </p:nvSpPr>
        <p:spPr>
          <a:xfrm rot="2700000">
            <a:off x="12075917" y="674852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17625014-3502-40A3-9A75-2754019DC787}"/>
              </a:ext>
            </a:extLst>
          </p:cNvPr>
          <p:cNvSpPr/>
          <p:nvPr/>
        </p:nvSpPr>
        <p:spPr>
          <a:xfrm rot="2700000">
            <a:off x="12141974" y="6815201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9F0C5E4E-E4C7-4530-B5AD-7B416BE59DEE}"/>
              </a:ext>
            </a:extLst>
          </p:cNvPr>
          <p:cNvSpPr/>
          <p:nvPr/>
        </p:nvSpPr>
        <p:spPr>
          <a:xfrm rot="2700000">
            <a:off x="12141974" y="668689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97B01FA3-0100-4326-9637-43B1CF0158A7}"/>
              </a:ext>
            </a:extLst>
          </p:cNvPr>
          <p:cNvSpPr/>
          <p:nvPr/>
        </p:nvSpPr>
        <p:spPr>
          <a:xfrm rot="2700000">
            <a:off x="12208031" y="6753574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37F5954-3360-40CA-AAD1-02622680DD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" t="662" r="-363" b="19614"/>
          <a:stretch/>
        </p:blipFill>
        <p:spPr>
          <a:xfrm>
            <a:off x="431234" y="121154"/>
            <a:ext cx="4213270" cy="2519228"/>
          </a:xfrm>
          <a:prstGeom prst="snip2DiagRect">
            <a:avLst>
              <a:gd name="adj1" fmla="val 0"/>
              <a:gd name="adj2" fmla="val 40447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6" name="Rectangle: Rounded Corners 55">
            <a:extLst>
              <a:ext uri="{FF2B5EF4-FFF2-40B4-BE49-F238E27FC236}">
                <a16:creationId xmlns="" xmlns:a16="http://schemas.microsoft.com/office/drawing/2014/main" id="{F45EA156-FD9D-49A0-A57D-AA9FDA85793B}"/>
              </a:ext>
            </a:extLst>
          </p:cNvPr>
          <p:cNvSpPr/>
          <p:nvPr/>
        </p:nvSpPr>
        <p:spPr>
          <a:xfrm>
            <a:off x="6229222" y="270446"/>
            <a:ext cx="5988114" cy="637140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E6B662FA-22A8-491B-8731-4BEAF5B2204F}"/>
              </a:ext>
            </a:extLst>
          </p:cNvPr>
          <p:cNvSpPr/>
          <p:nvPr/>
        </p:nvSpPr>
        <p:spPr>
          <a:xfrm>
            <a:off x="5610937" y="1486009"/>
            <a:ext cx="1257224" cy="432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จังหวัด</a:t>
            </a:r>
            <a:endParaRPr lang="en-US" sz="2000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27B124FA-53B6-43BB-A5A9-0CBF3E332256}"/>
              </a:ext>
            </a:extLst>
          </p:cNvPr>
          <p:cNvSpPr/>
          <p:nvPr/>
        </p:nvSpPr>
        <p:spPr>
          <a:xfrm>
            <a:off x="7131827" y="1495771"/>
            <a:ext cx="6447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rgbClr val="893713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ลำพูน</a:t>
            </a:r>
            <a:endParaRPr lang="en-US" sz="2000" b="1" dirty="0">
              <a:solidFill>
                <a:srgbClr val="893713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415BECDC-CFBA-4083-80FF-8286C6A8EEA2}"/>
              </a:ext>
            </a:extLst>
          </p:cNvPr>
          <p:cNvSpPr/>
          <p:nvPr/>
        </p:nvSpPr>
        <p:spPr>
          <a:xfrm>
            <a:off x="6595863" y="251433"/>
            <a:ext cx="4604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haiSans Neue" panose="02000000000000000000" pitchFamily="2" charset="-34"/>
                <a:ea typeface="Times New Roman" panose="02020603050405020304" pitchFamily="18" charset="0"/>
                <a:cs typeface="ThaiSans Neue" panose="02000000000000000000" pitchFamily="2" charset="-34"/>
              </a:rPr>
              <a:t>โครงการอำเภอป่าซาง จังหวัดลำพูน </a:t>
            </a:r>
          </a:p>
          <a:p>
            <a:r>
              <a:rPr lang="th-TH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haiSans Neue" panose="02000000000000000000" pitchFamily="2" charset="-34"/>
                <a:ea typeface="Times New Roman" panose="02020603050405020304" pitchFamily="18" charset="0"/>
                <a:cs typeface="ThaiSans Neue" panose="02000000000000000000" pitchFamily="2" charset="-34"/>
              </a:rPr>
              <a:t>      ขับขี่รถจักรยานยนต์ปลอดภัย</a:t>
            </a:r>
            <a:endParaRPr lang="en-US" sz="2000" b="1" dirty="0">
              <a:solidFill>
                <a:schemeClr val="accent6">
                  <a:lumMod val="40000"/>
                  <a:lumOff val="60000"/>
                </a:schemeClr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D2F8F7CB-610E-4964-86F7-1018A6CAA8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94" y="264567"/>
            <a:ext cx="839034" cy="849225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113B71CC-C514-F49F-2944-7D8EA11004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2118" y="2890180"/>
            <a:ext cx="3813388" cy="2860041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91D22299-B39D-4142-AD11-669C6A96B1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2834" y="3622089"/>
            <a:ext cx="3276745" cy="245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399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2CF34EF9-D665-5750-11E3-AC159FCC2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ผลการดำเนินงาน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01792FA7-54C7-14C3-9087-7D4DECB9E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สถิติการเกิดอุบัติเหตุลงลด จำนวน 44 ครั้ง  ผู้บาดเจ็บลดลง 53 ราย และผู้เสียชีวิตเพิ่มขึ้นจำนวน 6 ราย</a:t>
            </a:r>
          </a:p>
          <a:p>
            <a:r>
              <a:rPr lang="th-TH" dirty="0"/>
              <a:t>ลดจำนวนจุดเสี่ยงในพื้นที่ตำบล/หมู่บ้าน ในพื้นที่ 9 ตำบล 90 หมู่บ้าน  กรณีจุดเสี่ยงที่เกินศักยภาพที่จะดำเนินการแก้ไขเองได้ รายงานให้ </a:t>
            </a:r>
            <a:r>
              <a:rPr lang="th-TH" dirty="0" err="1"/>
              <a:t>ศป</a:t>
            </a:r>
            <a:r>
              <a:rPr lang="th-TH" dirty="0"/>
              <a:t>ถ.อ.ป่าซาง ทราบ เพื่อประสานหน่วยงานที่รับผิดชอบดำเนินการปรับปรุงแก้ไข โดยใช้งบประมาณปกติของหน่วยงานดังกล่าว</a:t>
            </a:r>
          </a:p>
          <a:p>
            <a:r>
              <a:rPr lang="th-TH" dirty="0"/>
              <a:t>เกิดแกนนำและคณะทำงานขับเคลื่อนกลไกการจัดการความปลอดภัยจากผู้ใช้รถจักรยานยนต์ให้ปลอดภัยในระดับอำเภอ ตำบล ในพื้นที่ดำเนินการ ตำบล ละ 15 คน และสามารถดำเนินงานป้องกันอุบัติเหตุจราจรภายใต้สถานการณ์โควิคระบาดได้ และเกิดฐานข้อมูลเครือข่าย ร่วมขับเคลื่อนงานในพื้นที่ดำเนินการ    มีการติดต่อประสานงาน ส่งผลงานผ่านไลน์กลุ่ม (9ตำบล) กันอย่างต่อเนื่อง</a:t>
            </a:r>
          </a:p>
          <a:p>
            <a:r>
              <a:rPr lang="th-TH" dirty="0"/>
              <a:t>ผู้ขับขี่รถจักรยานยนต์มีอัตราการสวมหมวกนิรภัยเพิ่มขึ้น (อย่างน้อย 881 คน)</a:t>
            </a:r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="" xmlns:a16="http://schemas.microsoft.com/office/drawing/2014/main" id="{17023990-FAC3-F15E-F01C-97517B59F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789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690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370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F5D0A1-908C-408A-AE8A-9A2721293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1. ด้านการจัดเก็บ วิเคราะห์ และใช้ข้อมูลสารสนเทศ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33438A5-E5B8-4DFA-8516-AF31810CA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FD729B39-A188-4FB9-904E-DF45961AA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solidFill>
                  <a:srgbClr val="FF0000"/>
                </a:solidFill>
              </a:rPr>
              <a:t>โครงการมีการจัดเก็บข้อมูล ที่เกี่ยวข้องกับการเกิดอุบัติเหตุจากจักรยานยนต์ ก่อนและหลัง การดำเนินโครงการ ได้อย่างถูกต้องตามหลักวิชาการ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th-TH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th-TH" dirty="0">
              <a:solidFill>
                <a:srgbClr val="FF0000"/>
              </a:solidFill>
            </a:endParaRPr>
          </a:p>
          <a:p>
            <a:r>
              <a:rPr lang="th-TH" dirty="0"/>
              <a:t>โครงการสามารถเข้าถึงแหล่งที่มาข้อมูลสารสนเทศ อุบัติเหตุจากรถจักรยานยนค์ ที่จัดเก็บจากหน่วยงานหรือภาคีเครือข่าย</a:t>
            </a:r>
            <a:r>
              <a:rPr lang="th-TH" dirty="0" err="1"/>
              <a:t>อื่นๆ</a:t>
            </a:r>
            <a:r>
              <a:rPr lang="th-TH" dirty="0"/>
              <a:t> </a:t>
            </a:r>
            <a:endParaRPr lang="en-US" dirty="0"/>
          </a:p>
          <a:p>
            <a:r>
              <a:rPr lang="th-TH" dirty="0">
                <a:solidFill>
                  <a:srgbClr val="FF0000"/>
                </a:solidFill>
              </a:rPr>
              <a:t>โครงการสามารถวิเคราะห์ข้อมูล ในพื้นที่ การเกิดอุบัติเหตุจากรถจักรยานยนค์ ได้  เช่น จุดเสี่ยง พฤติกรรมเสี่ยง  สาเหตุการบาดเจ็บและเสียชีวิตฯลฯ  (2)</a:t>
            </a:r>
          </a:p>
          <a:p>
            <a:r>
              <a:rPr lang="th-TH" dirty="0">
                <a:solidFill>
                  <a:srgbClr val="FF0000"/>
                </a:solidFill>
              </a:rPr>
              <a:t>โครงการใช้ข้อมูลที่ได้จากการวิเคราะห์ นำมาตัดสินใจเพื่อวางแผนหาแนวทางการแก้ไขอุบัติเหตุจากรถจักรยานยนต์ (1)</a:t>
            </a:r>
          </a:p>
          <a:p>
            <a:r>
              <a:rPr lang="th-TH" dirty="0"/>
              <a:t>โครงการมีการจัดเก็บและรวบรวมข้อมูลอย่างเป็นระบบ เพื่อให้สามารถนำไปใช้ประโยชน์ได้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860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761A60-E2D5-4640-9F55-46EE6E82D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2.การสวมหมวกนิรภัยของกลุ่มเป้าหมาย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5F6F454-1891-4377-88EE-258009790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6149"/>
            <a:ext cx="10515600" cy="4560814"/>
          </a:xfrm>
        </p:spPr>
        <p:txBody>
          <a:bodyPr/>
          <a:lstStyle/>
          <a:p>
            <a:r>
              <a:rPr lang="th-TH" dirty="0">
                <a:solidFill>
                  <a:srgbClr val="FF0000"/>
                </a:solidFill>
              </a:rPr>
              <a:t>โครงการมีการหนุนเสริมและรณรงค์ ให้มีการใช้มาตรการองค์กร ในพื้นที่อย่างเข้มข้น เพื่อเพิ่มจำนวนการสวมหมวกนิรภัยของกลุ่มเป้าหมาย</a:t>
            </a:r>
            <a:r>
              <a:rPr lang="en-US" dirty="0">
                <a:solidFill>
                  <a:srgbClr val="FF0000"/>
                </a:solidFill>
              </a:rPr>
              <a:t> (2 )</a:t>
            </a:r>
          </a:p>
          <a:p>
            <a:r>
              <a:rPr lang="th-TH" dirty="0">
                <a:solidFill>
                  <a:srgbClr val="FF0000"/>
                </a:solidFill>
              </a:rPr>
              <a:t>โครงการมีการรณรงค์การสวมหมวกนิรภัยของกลุ่มเป้าหมาย โดยผ่านการบังคับใช้กฎหมายอย่างต่อเนื่อง</a:t>
            </a:r>
            <a:r>
              <a:rPr lang="en-US" dirty="0">
                <a:solidFill>
                  <a:srgbClr val="FF0000"/>
                </a:solidFill>
              </a:rPr>
              <a:t> (1)</a:t>
            </a:r>
          </a:p>
          <a:p>
            <a:r>
              <a:rPr lang="th-TH" dirty="0"/>
              <a:t>โครงการมีการจัดหาหรืออำนวยความสะดวกเพื่อให้กลุ่มเป้าหมายมีหมวกนิรภัย</a:t>
            </a:r>
            <a:endParaRPr lang="en-US" dirty="0"/>
          </a:p>
          <a:p>
            <a:r>
              <a:rPr lang="th-TH" dirty="0"/>
              <a:t>โครงการมีการรณรงค์ และกระตุ้นให้กลุ่มเป้าหมายปรับเปลี่ยนพฤติกรรมเสี่ยง และเพิ่มจำนวนการสวมหมวกนิรภัยผ่านสื่อ</a:t>
            </a:r>
            <a:r>
              <a:rPr lang="th-TH" dirty="0" err="1"/>
              <a:t>ต่างๆ</a:t>
            </a:r>
            <a:r>
              <a:rPr lang="th-TH" dirty="0"/>
              <a:t> </a:t>
            </a:r>
            <a:endParaRPr lang="en-US" dirty="0"/>
          </a:p>
          <a:p>
            <a:r>
              <a:rPr lang="th-TH" dirty="0">
                <a:solidFill>
                  <a:srgbClr val="FF0000"/>
                </a:solidFill>
              </a:rPr>
              <a:t>โครงการมีการสร้างความตระหนัก ให้ความรู้ ควบคู่กับการบังคับใช้กฎหมาย</a:t>
            </a:r>
            <a:r>
              <a:rPr lang="en-US" dirty="0">
                <a:solidFill>
                  <a:srgbClr val="FF0000"/>
                </a:solidFill>
              </a:rPr>
              <a:t> ( 3 )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FCCC2C4-BDE7-4238-B361-14A288607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362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AE0CB7-5069-4660-B72F-B4E7318A0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3. มีการสร้างพัฒนา และเชื่อมโยงเครือข่าย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9E9E26E-7ACE-4E80-A21D-8A3BEAB11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solidFill>
                  <a:srgbClr val="FF0000"/>
                </a:solidFill>
              </a:rPr>
              <a:t>โครงการมีการแสวงหาความสัมพันธ์และความร่วมมือกับหน่วยงาน</a:t>
            </a:r>
            <a:r>
              <a:rPr lang="th-TH" dirty="0" err="1">
                <a:solidFill>
                  <a:srgbClr val="FF0000"/>
                </a:solidFill>
              </a:rPr>
              <a:t>อื่นๆ</a:t>
            </a:r>
            <a:r>
              <a:rPr lang="th-TH" dirty="0">
                <a:solidFill>
                  <a:srgbClr val="FF0000"/>
                </a:solidFill>
              </a:rPr>
              <a:t>ทั้งในและนอกพื้นที่ เพื่อร่วมขับเคลื่อนและป้องกันอุบัติเหตุจากรถจักรยานยนต์ (1)</a:t>
            </a:r>
          </a:p>
          <a:p>
            <a:r>
              <a:rPr lang="th-TH" dirty="0">
                <a:solidFill>
                  <a:srgbClr val="FF0000"/>
                </a:solidFill>
              </a:rPr>
              <a:t>ภาคีเครือข่ายที่เข้าร่วมกับโครงการมีส่วนร่วมและ มีบทบาทหน้าที่ในการขับเคลื่อนโครงการอย่างเป็นรูปธรรม (2)</a:t>
            </a:r>
          </a:p>
          <a:p>
            <a:r>
              <a:rPr lang="th-TH" dirty="0">
                <a:solidFill>
                  <a:srgbClr val="FF0000"/>
                </a:solidFill>
              </a:rPr>
              <a:t>ภาคีเครือข่ายที่เข้าร่วมกับโครงการสามารถบูรณาประเด็นการขับเคลื่อนงาน  งบประมาณ  ความรู้ หรือ บุคลากร เข้าสู่พันธกิจของหน่วยงานของภาคีเครือข่ายได้ โครงการมีกระบวนการพัฒนาสมาชิกของเครือข่ายอย่างต่อเนื่องโดยผ่านการเรียนรู้ร่วมกัน(3)</a:t>
            </a:r>
          </a:p>
          <a:p>
            <a:r>
              <a:rPr lang="th-TH" dirty="0"/>
              <a:t>โครงการมีการใช้เทคโนโลยีที่ทันสมัยในการติดต่อสื่อสารกับเครือข่ายและมีกิจกรรมร่วมกันเสมอ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CE22C55-0A54-435E-957D-AC6E0AD8B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43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9FE4BD-A6E8-474E-9614-65D706A31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4. ระบบกลไก </a:t>
            </a:r>
            <a:r>
              <a:rPr lang="th-TH" dirty="0" err="1"/>
              <a:t>ศป</a:t>
            </a:r>
            <a:r>
              <a:rPr lang="th-TH" dirty="0"/>
              <a:t>ถ. </a:t>
            </a:r>
            <a:r>
              <a:rPr lang="th-TH" dirty="0" err="1"/>
              <a:t>พช</a:t>
            </a:r>
            <a:r>
              <a:rPr lang="th-TH" dirty="0"/>
              <a:t>อ. ระดับอำเภอ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E00F50-0DAB-4F2B-942C-D604ECBD4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solidFill>
                  <a:srgbClr val="FF0000"/>
                </a:solidFill>
              </a:rPr>
              <a:t>โครงการมีการเชื่อมประสาน และขับเคลื่อนงานการป้องกันอุบัติเหตุจากรถจักรยานยนต์ ร่วมกับ </a:t>
            </a:r>
            <a:r>
              <a:rPr lang="th-TH" dirty="0" err="1">
                <a:solidFill>
                  <a:srgbClr val="FF0000"/>
                </a:solidFill>
              </a:rPr>
              <a:t>ศป</a:t>
            </a:r>
            <a:r>
              <a:rPr lang="th-TH" dirty="0">
                <a:solidFill>
                  <a:srgbClr val="FF0000"/>
                </a:solidFill>
              </a:rPr>
              <a:t>ถ. ในระดับอำเภอ  และ </a:t>
            </a:r>
            <a:r>
              <a:rPr lang="th-TH" dirty="0" err="1">
                <a:solidFill>
                  <a:srgbClr val="FF0000"/>
                </a:solidFill>
              </a:rPr>
              <a:t>ศป</a:t>
            </a:r>
            <a:r>
              <a:rPr lang="th-TH" dirty="0">
                <a:solidFill>
                  <a:srgbClr val="FF0000"/>
                </a:solidFill>
              </a:rPr>
              <a:t>ถ. ท้องถิ่น (1)</a:t>
            </a:r>
          </a:p>
          <a:p>
            <a:r>
              <a:rPr lang="th-TH" dirty="0">
                <a:solidFill>
                  <a:srgbClr val="FF0000"/>
                </a:solidFill>
              </a:rPr>
              <a:t>โครงการมีการเชื่อมประสาน และขับเคลื่อนงานการป้องกันอุบัติเหตุจากรถจักรยานยนต์ ร่วมกับ  </a:t>
            </a:r>
            <a:r>
              <a:rPr lang="th-TH" dirty="0" err="1">
                <a:solidFill>
                  <a:srgbClr val="FF0000"/>
                </a:solidFill>
              </a:rPr>
              <a:t>พช</a:t>
            </a:r>
            <a:r>
              <a:rPr lang="th-TH" dirty="0">
                <a:solidFill>
                  <a:srgbClr val="FF0000"/>
                </a:solidFill>
              </a:rPr>
              <a:t>อ. เป็นหลัก(2)</a:t>
            </a:r>
          </a:p>
          <a:p>
            <a:r>
              <a:rPr lang="th-TH" dirty="0"/>
              <a:t>กิจกรรมการดำเนินโครงการได้ถูกนำไปรายงานในที่ประชุม </a:t>
            </a:r>
            <a:r>
              <a:rPr lang="th-TH" dirty="0" err="1"/>
              <a:t>ศป</a:t>
            </a:r>
            <a:r>
              <a:rPr lang="th-TH" dirty="0"/>
              <a:t>ถ. ระดับอำเภอ และ </a:t>
            </a:r>
            <a:r>
              <a:rPr lang="th-TH" dirty="0" err="1"/>
              <a:t>ศป</a:t>
            </a:r>
            <a:r>
              <a:rPr lang="th-TH" dirty="0"/>
              <a:t>ถ. ท้องถิ่น</a:t>
            </a:r>
          </a:p>
          <a:p>
            <a:r>
              <a:rPr lang="th-TH" dirty="0"/>
              <a:t>โครงการได้มีการผลักดันให้ประเด็นความปลอดภัยทางถนน เป็นประเด็นการทำงานหลักของ </a:t>
            </a:r>
            <a:r>
              <a:rPr lang="th-TH" dirty="0" err="1"/>
              <a:t>พช</a:t>
            </a:r>
            <a:r>
              <a:rPr lang="th-TH" dirty="0"/>
              <a:t>อ.. </a:t>
            </a:r>
          </a:p>
          <a:p>
            <a:r>
              <a:rPr lang="th-TH" dirty="0" err="1">
                <a:solidFill>
                  <a:srgbClr val="FF0000"/>
                </a:solidFill>
              </a:rPr>
              <a:t>ศป</a:t>
            </a:r>
            <a:r>
              <a:rPr lang="th-TH" dirty="0">
                <a:solidFill>
                  <a:srgbClr val="FF0000"/>
                </a:solidFill>
              </a:rPr>
              <a:t>ถ. ท้องถิ่น ได้นำเอาแนวคิดการป้องกันอุบัติเหตุจากจักรยายนต์ ไปบรรจุในแผนพัฒนาท้องถิ่นเพื่อแก้ไขปัญหาอย่างยั่งยืน ( 3 )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590A2B5-BA83-41EB-80FF-A6238F05C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518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9E6F9C-9633-484D-9676-E83A52D9F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AngsanaUPC" panose="02020603050405020304" pitchFamily="18" charset="-34"/>
              </a:rPr>
              <a:t>เครื่องมือที่ใช้ในการ</a:t>
            </a:r>
            <a:r>
              <a:rPr lang="th-TH" dirty="0" smtClean="0">
                <a:latin typeface="AngsanaUPC" panose="02020603050405020304" pitchFamily="18" charset="-34"/>
              </a:rPr>
              <a:t>ประเมินเสร</a:t>
            </a:r>
            <a:r>
              <a:rPr lang="th-TH" dirty="0">
                <a:latin typeface="AngsanaUPC" panose="02020603050405020304" pitchFamily="18" charset="-34"/>
              </a:rPr>
              <a:t>ิ</a:t>
            </a:r>
            <a:r>
              <a:rPr lang="th-TH" dirty="0" smtClean="0">
                <a:latin typeface="AngsanaUPC" panose="02020603050405020304" pitchFamily="18" charset="-34"/>
              </a:rPr>
              <a:t>มพลัง</a:t>
            </a:r>
            <a:endParaRPr lang="en-US" dirty="0">
              <a:latin typeface="AngsanaUPC" panose="02020603050405020304" pitchFamily="18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F1C9CDB-B696-4498-8236-E9431A695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6295"/>
            <a:ext cx="9292389" cy="4451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1.</a:t>
            </a:r>
            <a:r>
              <a:rPr lang="th-TH" sz="3600" dirty="0" smtClean="0"/>
              <a:t>การ</a:t>
            </a:r>
            <a:r>
              <a:rPr lang="th-TH" sz="3600" dirty="0"/>
              <a:t>ประเมินแบบเสริมพลัง </a:t>
            </a:r>
            <a:r>
              <a:rPr lang="en-US" sz="3600" dirty="0"/>
              <a:t>Empowerment </a:t>
            </a:r>
            <a:r>
              <a:rPr lang="en-US" sz="3600" dirty="0" smtClean="0"/>
              <a:t>Evaluation</a:t>
            </a:r>
          </a:p>
          <a:p>
            <a:pPr marL="0" indent="0">
              <a:buNone/>
            </a:pPr>
            <a:r>
              <a:rPr lang="en-US" sz="3600" dirty="0" smtClean="0"/>
              <a:t>2. </a:t>
            </a:r>
            <a:r>
              <a:rPr lang="th-TH" sz="3600" dirty="0" smtClean="0"/>
              <a:t>แบบสอบถาม </a:t>
            </a:r>
            <a:r>
              <a:rPr lang="en-US" sz="3600" dirty="0" smtClean="0"/>
              <a:t> Questionnaire</a:t>
            </a:r>
            <a:r>
              <a:rPr lang="th-TH" sz="3600" dirty="0" smtClean="0"/>
              <a:t>  </a:t>
            </a:r>
            <a:r>
              <a:rPr lang="en-US" sz="3600" dirty="0" smtClean="0"/>
              <a:t>( </a:t>
            </a:r>
            <a:r>
              <a:rPr lang="th-TH" sz="3600" dirty="0" smtClean="0"/>
              <a:t>ก่อนและหลัง </a:t>
            </a:r>
            <a:r>
              <a:rPr lang="en-US" sz="3600" dirty="0" smtClean="0"/>
              <a:t>)</a:t>
            </a:r>
          </a:p>
          <a:p>
            <a:pPr marL="0" indent="0">
              <a:buNone/>
            </a:pPr>
            <a:r>
              <a:rPr lang="en-US" sz="3600" dirty="0" smtClean="0"/>
              <a:t>3, </a:t>
            </a:r>
            <a:r>
              <a:rPr lang="th-TH" sz="3600" dirty="0" smtClean="0"/>
              <a:t>การลงพื้นที่ </a:t>
            </a:r>
            <a:r>
              <a:rPr lang="en-US" sz="3600" dirty="0" smtClean="0"/>
              <a:t>(</a:t>
            </a:r>
            <a:r>
              <a:rPr lang="th-TH" sz="3600" dirty="0" smtClean="0"/>
              <a:t> </a:t>
            </a:r>
            <a:r>
              <a:rPr lang="en-US" sz="3600" dirty="0" smtClean="0"/>
              <a:t>Field trip</a:t>
            </a:r>
            <a:r>
              <a:rPr lang="en-US" sz="3600" dirty="0"/>
              <a:t>)</a:t>
            </a:r>
            <a:r>
              <a:rPr lang="th-TH" sz="3600" dirty="0" smtClean="0"/>
              <a:t> </a:t>
            </a:r>
            <a:r>
              <a:rPr lang="en-US" sz="3600" dirty="0" smtClean="0"/>
              <a:t> </a:t>
            </a:r>
            <a:r>
              <a:rPr lang="th-TH" sz="3600" dirty="0" smtClean="0"/>
              <a:t>การสัมภาษณ์ </a:t>
            </a:r>
            <a:r>
              <a:rPr lang="th-TH" sz="3600" dirty="0"/>
              <a:t>เชิง</a:t>
            </a:r>
            <a:r>
              <a:rPr lang="th-TH" sz="3600" dirty="0" smtClean="0"/>
              <a:t>ลึก</a:t>
            </a:r>
            <a:r>
              <a:rPr lang="en-US" sz="3600" dirty="0" smtClean="0"/>
              <a:t> </a:t>
            </a:r>
            <a:r>
              <a:rPr lang="th-TH" sz="3600" dirty="0" smtClean="0"/>
              <a:t>( </a:t>
            </a:r>
            <a:r>
              <a:rPr lang="en-US" sz="3600" dirty="0" smtClean="0"/>
              <a:t>In-depth </a:t>
            </a:r>
            <a:r>
              <a:rPr lang="en-US" sz="3600" dirty="0"/>
              <a:t>interview )</a:t>
            </a:r>
            <a:r>
              <a:rPr lang="th-TH" sz="3600" dirty="0" smtClean="0"/>
              <a:t> การสนทนากลุ่ม </a:t>
            </a:r>
            <a:r>
              <a:rPr lang="en-US" sz="3600" dirty="0"/>
              <a:t> (Focus </a:t>
            </a:r>
            <a:r>
              <a:rPr lang="en-US" sz="3600" dirty="0" smtClean="0"/>
              <a:t>Group Discussion</a:t>
            </a:r>
            <a:r>
              <a:rPr lang="th-TH" sz="3600" dirty="0" smtClean="0"/>
              <a:t> และการสังเกตแบบมีส่วนร่วม</a:t>
            </a:r>
            <a:r>
              <a:rPr lang="en-US" sz="3600" dirty="0"/>
              <a:t> (  </a:t>
            </a:r>
            <a:r>
              <a:rPr lang="en-US" sz="3600" dirty="0" smtClean="0"/>
              <a:t>Participant </a:t>
            </a:r>
            <a:r>
              <a:rPr lang="en-US" sz="3600" dirty="0"/>
              <a:t>Observation )</a:t>
            </a:r>
            <a:endParaRPr lang="en-US" sz="3600" dirty="0" smtClean="0"/>
          </a:p>
          <a:p>
            <a:endParaRPr lang="th-TH" sz="3600" dirty="0"/>
          </a:p>
          <a:p>
            <a:endParaRPr lang="en-US" dirty="0"/>
          </a:p>
          <a:p>
            <a:endParaRPr lang="th-TH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875742F-B814-4AE3-BB0D-4C82DB921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574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50DE1B-AA20-4093-9732-FD4267B4E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5. การสร้างทางเลือกใหม่ในการแก้ไขปัญหา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66F1FE9-DA14-4771-ADE9-91ED69D98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solidFill>
                  <a:srgbClr val="FF0000"/>
                </a:solidFill>
              </a:rPr>
              <a:t>โครงการทำให้เกิดแนวคิดหรือนวัตกรรมใหม่ๆที่นำไปสู่การแก้ไขปัญหาอุบัติเหตุจากรถจักรยานยนต์ ( 1)</a:t>
            </a:r>
          </a:p>
          <a:p>
            <a:r>
              <a:rPr lang="th-TH" dirty="0">
                <a:solidFill>
                  <a:srgbClr val="FF0000"/>
                </a:solidFill>
              </a:rPr>
              <a:t>โครงการมีการทดลองใช้แนวคิดและนวัตกรรมใหม่ๆที่นำไปสู่การแก้ไขปัญหาอุบัติเหตุจากรถจักรยานยนต์ (2)</a:t>
            </a:r>
          </a:p>
          <a:p>
            <a:r>
              <a:rPr lang="th-TH" dirty="0"/>
              <a:t>โครงการมีการติดตามประเมินการใช้แนวคิดและนวัตกรรมใหม่ๆที่นำไปสู่การแก้ไขปัญหาอุบัติเหตุจากรถจักรยานยนต์</a:t>
            </a:r>
          </a:p>
          <a:p>
            <a:r>
              <a:rPr lang="th-TH" dirty="0">
                <a:solidFill>
                  <a:srgbClr val="FF0000"/>
                </a:solidFill>
              </a:rPr>
              <a:t>โครงการมีการนำผลการติดตามประเมิน มาพูดคุยเพื่อหาแนวทางการพัฒนาทางเลือก </a:t>
            </a:r>
            <a:r>
              <a:rPr lang="th-TH" dirty="0" err="1">
                <a:solidFill>
                  <a:srgbClr val="FF0000"/>
                </a:solidFill>
              </a:rPr>
              <a:t>เเนวคิด</a:t>
            </a:r>
            <a:r>
              <a:rPr lang="th-TH" dirty="0">
                <a:solidFill>
                  <a:srgbClr val="FF0000"/>
                </a:solidFill>
              </a:rPr>
              <a:t>และ นวัตกรรมใหม่ๆ (3 ) </a:t>
            </a:r>
          </a:p>
          <a:p>
            <a:r>
              <a:rPr lang="th-TH" dirty="0"/>
              <a:t>โครงการมีกระบวนการนำแนวคิดและนวัตกรรมที่ได้รับการพัฒนา มาดำเนินการซ้ำอีกรอบ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D2B68-78D1-49B7-B42D-D64D56A63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9153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C01C7C-5429-4A0B-A97B-B63789C9B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6. การพัฒนาศักยภาพคนทำงาน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837338-ECEC-4C62-BB54-681E92485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solidFill>
                  <a:srgbClr val="FF0000"/>
                </a:solidFill>
              </a:rPr>
              <a:t>การดำเนินโครงการมีการสื่อสารเพื่อสร้างความเข้าใจ เป้าหมายการทำงานให้กับคณะทำงานและผู้ที่เกี่ยวข้องรับทราบเป็นประจำ (1)</a:t>
            </a:r>
          </a:p>
          <a:p>
            <a:r>
              <a:rPr lang="th-TH" dirty="0">
                <a:solidFill>
                  <a:srgbClr val="FF0000"/>
                </a:solidFill>
              </a:rPr>
              <a:t>การดำเนินโครงการ มีการเปิดโอกาสให้คณะทำงานได้มีส่วนร่วม ซักถาม และแสดงความคิดเห็น (3)</a:t>
            </a:r>
          </a:p>
          <a:p>
            <a:r>
              <a:rPr lang="th-TH" dirty="0">
                <a:solidFill>
                  <a:srgbClr val="FF0000"/>
                </a:solidFill>
              </a:rPr>
              <a:t>การดำเนินโครงการมีการแบ่งหน้าที่ความรับผิดชอบของคนทำงานอย่างชัดเจน (2)</a:t>
            </a:r>
          </a:p>
          <a:p>
            <a:r>
              <a:rPr lang="th-TH" dirty="0"/>
              <a:t>โครงการมีการพัฒนาศักยภาพคนทำงานให้เหมาะสมกับงานที่รับผิดชอบ และตามความสนใจ</a:t>
            </a:r>
          </a:p>
          <a:p>
            <a:r>
              <a:rPr lang="th-TH" dirty="0"/>
              <a:t>คณะทำงานโครงการมีสัมพันธภาพที่ดี และเป็นกัลยาณมิตรต่อกัน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E8BA851-4A5A-4A1B-B0AF-115DD773E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0666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C3BCDE-D3BD-40F5-BC91-C366613D6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7. การใช้เทคโนโลยี สื่อสร้างสรรค์ เพื่อการสื่อสารสาธารณะ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2ED41E-2B01-4529-AF35-0426E0156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solidFill>
                  <a:srgbClr val="FF0000"/>
                </a:solidFill>
              </a:rPr>
              <a:t>โครงการทำให้เกิดประเด็นการสื่อสารสาธารณะในพื้นที่ การสร้างความตระหนักเพื่อแก้ไขปัญหาอุบัติเหตุจากรถจักรยานยนต์ (1 )</a:t>
            </a:r>
          </a:p>
          <a:p>
            <a:r>
              <a:rPr lang="th-TH" dirty="0">
                <a:solidFill>
                  <a:srgbClr val="FF0000"/>
                </a:solidFill>
              </a:rPr>
              <a:t>โครงการมีการผลิตสื่อที่ใช้เป็นเครื่องมือในการสื่อสารกับกลุ่มเป้าหมาย (2 )</a:t>
            </a:r>
          </a:p>
          <a:p>
            <a:r>
              <a:rPr lang="th-TH" dirty="0">
                <a:solidFill>
                  <a:srgbClr val="FF0000"/>
                </a:solidFill>
              </a:rPr>
              <a:t>โครงการมีการสื่อสารกับกลุ่มเป้าหมายที่หลากหลายช่องทาง เหมาะสมตามความหลากหลายของกลุ่มเป้าหมาย (</a:t>
            </a:r>
            <a:r>
              <a:rPr lang="en-US" dirty="0">
                <a:solidFill>
                  <a:srgbClr val="FF0000"/>
                </a:solidFill>
              </a:rPr>
              <a:t>3</a:t>
            </a:r>
            <a:r>
              <a:rPr lang="th-TH" dirty="0">
                <a:solidFill>
                  <a:srgbClr val="FF0000"/>
                </a:solidFill>
              </a:rPr>
              <a:t> )</a:t>
            </a:r>
          </a:p>
          <a:p>
            <a:r>
              <a:rPr lang="th-TH" dirty="0"/>
              <a:t>โครงการมีการใช้เทคโนโลยี เข้ามาช่วยในการแก้ไขปัญหาอุบัติเหตุจากรถจักรยานยนต์</a:t>
            </a:r>
          </a:p>
          <a:p>
            <a:r>
              <a:rPr lang="th-TH" dirty="0"/>
              <a:t>โครงการมีโอกาสการนำเอาประเด็นอุบัติเหตุจากรถจักรยานยนต์ มาสื่อสารกับคนในพื้นที่ทั่วไป นอกเหนือจากกลุ่มเป้าหมาย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DAF2997-8B8E-429F-BFCE-AB6B40A69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168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792745-CDE5-455E-A45A-3B66EB9B1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8. ความต่อเนื่องและความยั่งยืนของโครงการ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2C8AC9-3ED0-4441-96E8-6B02E697F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โครงการสามารถดำเนินกิจกรรมได้อย่างต่อเนื่อง แม้ไม่มีงบประมาณสนับสนุน</a:t>
            </a:r>
          </a:p>
          <a:p>
            <a:r>
              <a:rPr lang="th-TH" dirty="0">
                <a:solidFill>
                  <a:srgbClr val="FF0000"/>
                </a:solidFill>
              </a:rPr>
              <a:t>หน่วยงานภาคีเครือข่ายที่เกี่ยวข้องจะช่วยหนุนเสริมการทำงานของโครงการอย่างต่อเนื่อง</a:t>
            </a:r>
            <a:r>
              <a:rPr lang="en-US" dirty="0">
                <a:solidFill>
                  <a:srgbClr val="FF0000"/>
                </a:solidFill>
              </a:rPr>
              <a:t> (2)</a:t>
            </a:r>
          </a:p>
          <a:p>
            <a:endParaRPr lang="th-TH" dirty="0"/>
          </a:p>
          <a:p>
            <a:r>
              <a:rPr lang="th-TH" dirty="0"/>
              <a:t>ความต่อเนื่องและความยั่งยืนของโครงการ ต้องถูกบรรจุเป็นส่วนหนึ่งในแผนงบประมาณของหน่วยงานที่เกี่ยวข้อง </a:t>
            </a:r>
            <a:endParaRPr lang="en-US" dirty="0"/>
          </a:p>
          <a:p>
            <a:r>
              <a:rPr lang="th-TH" dirty="0">
                <a:solidFill>
                  <a:srgbClr val="FF0000"/>
                </a:solidFill>
              </a:rPr>
              <a:t>การสร้างความตระหนักให้กับคนในพื้นที่ ที่เป็นเจ้าของปัญหาให้มีส่วนร่วมในการแก้ไขปัญหา คือความยั่งยืนของโครงการ (1)</a:t>
            </a:r>
          </a:p>
          <a:p>
            <a:r>
              <a:rPr lang="th-TH" dirty="0">
                <a:solidFill>
                  <a:srgbClr val="FF0000"/>
                </a:solidFill>
              </a:rPr>
              <a:t>ควรมีงบประมาณหนุนเสริมอย่างต่อเนื่อง โดยเฉพาะพื้นที่ที่เคยริเริ่มทำโครงการแต่ยังแก้ไขปัญหาไม่สำเร็จ</a:t>
            </a:r>
          </a:p>
          <a:p>
            <a:pPr marL="0" indent="0">
              <a:buNone/>
            </a:pPr>
            <a:r>
              <a:rPr lang="th-TH" dirty="0">
                <a:solidFill>
                  <a:srgbClr val="FF0000"/>
                </a:solidFill>
              </a:rPr>
              <a:t>( 3 )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2522E4F-2959-44E2-9747-7A6BC6417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359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593A4AC-202B-4F06-BCBB-D949CB2F7D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9664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6DE030A-AC0A-44EC-8303-CEC77E597EDF}"/>
              </a:ext>
            </a:extLst>
          </p:cNvPr>
          <p:cNvSpPr/>
          <p:nvPr/>
        </p:nvSpPr>
        <p:spPr>
          <a:xfrm>
            <a:off x="0" y="9664"/>
            <a:ext cx="12192000" cy="6858000"/>
          </a:xfrm>
          <a:prstGeom prst="rect">
            <a:avLst/>
          </a:prstGeom>
          <a:gradFill>
            <a:gsLst>
              <a:gs pos="0">
                <a:srgbClr val="F47920">
                  <a:alpha val="70000"/>
                </a:srgbClr>
              </a:gs>
              <a:gs pos="100000">
                <a:srgbClr val="CB591C">
                  <a:alpha val="90000"/>
                </a:srgb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8FAB60C6-9B1C-4C50-9524-126D0DF82893}"/>
              </a:ext>
            </a:extLst>
          </p:cNvPr>
          <p:cNvSpPr/>
          <p:nvPr/>
        </p:nvSpPr>
        <p:spPr>
          <a:xfrm>
            <a:off x="4389461" y="3757296"/>
            <a:ext cx="3048893" cy="43861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ขอบคุณค่ะ</a:t>
            </a:r>
            <a:endParaRPr lang="en-US" sz="2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C985D141-DB34-43E1-A14E-BC8D9F8F1851}"/>
              </a:ext>
            </a:extLst>
          </p:cNvPr>
          <p:cNvSpPr txBox="1">
            <a:spLocks/>
          </p:cNvSpPr>
          <p:nvPr/>
        </p:nvSpPr>
        <p:spPr>
          <a:xfrm>
            <a:off x="2214880" y="1742396"/>
            <a:ext cx="7398057" cy="20149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THANK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16773B1-FCEC-4E98-84A7-EA64196F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3739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ข้อค้นพบ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3979" y="1500772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th-TH" sz="4000" dirty="0" smtClean="0"/>
              <a:t>การประกาศนโยบาย ความปลอดภัยทางถนนเป็นวาระจังหวัดทำให้เกิดการขับเคลื่อนและทำงานร่วมกันทั้งจังหวัด</a:t>
            </a:r>
          </a:p>
          <a:p>
            <a:r>
              <a:rPr lang="th-TH" sz="4000" dirty="0"/>
              <a:t>จำเป็นต้อง</a:t>
            </a:r>
            <a:r>
              <a:rPr lang="th-TH" sz="4000" dirty="0" smtClean="0"/>
              <a:t>มี การเข้าถึงแหล่ง</a:t>
            </a:r>
            <a:r>
              <a:rPr lang="th-TH" sz="4000" dirty="0" smtClean="0">
                <a:solidFill>
                  <a:srgbClr val="FF0000"/>
                </a:solidFill>
              </a:rPr>
              <a:t>ข้อมูล</a:t>
            </a:r>
            <a:r>
              <a:rPr lang="th-TH" sz="4000" dirty="0" smtClean="0"/>
              <a:t>  การจัดเก็บ  การวิเคราะห์ข้อมูล การใช้ข้อมูล  การเกิดอุบัติเหตุเสียชีวิตจากจักรยานยนต์  ระดับตำบล อำเภอ  เพื่อนำไปสู่หาแนวทางแก้ไขได้ตรงกับความเป็นจริงของพื้นที่</a:t>
            </a:r>
          </a:p>
          <a:p>
            <a:r>
              <a:rPr lang="th-TH" sz="4000" dirty="0" smtClean="0">
                <a:solidFill>
                  <a:srgbClr val="FF0000"/>
                </a:solidFill>
              </a:rPr>
              <a:t>การมีมาตรการองค์กรในพื้นที่อย่างเข้มแข็ง  </a:t>
            </a:r>
            <a:r>
              <a:rPr lang="th-TH" sz="4000" dirty="0" smtClean="0"/>
              <a:t>และ</a:t>
            </a:r>
            <a:r>
              <a:rPr lang="th-TH" sz="4000" dirty="0" smtClean="0">
                <a:solidFill>
                  <a:srgbClr val="FF0000"/>
                </a:solidFill>
              </a:rPr>
              <a:t>การบังคับใช้กฎหมายอย่างต่อเนื่อง ควบคู่กับการให้ความรู้ </a:t>
            </a:r>
            <a:r>
              <a:rPr lang="th-TH" sz="4000" dirty="0" smtClean="0"/>
              <a:t>เป็นเครื่องมือสำคัญ จะช่วยเพิ่มจำนวนผู้สวมหมวกนิรภัย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901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ข้อ</a:t>
            </a:r>
            <a:r>
              <a:rPr lang="th-TH" dirty="0"/>
              <a:t>ค้นพบ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ค้นหากลไกการทำงานในพื้นที่</a:t>
            </a:r>
          </a:p>
          <a:p>
            <a:r>
              <a:rPr lang="th-TH" dirty="0" smtClean="0"/>
              <a:t>การเชื่อมโยงภาคีเครือข่าย  </a:t>
            </a:r>
          </a:p>
          <a:p>
            <a:r>
              <a:rPr lang="th-TH" dirty="0" smtClean="0"/>
              <a:t>การพัฒนาศักยภาพคนทำงานในระดับ ตำบล อำเภอ</a:t>
            </a:r>
          </a:p>
          <a:p>
            <a:r>
              <a:rPr lang="th-TH" dirty="0" smtClean="0"/>
              <a:t>การสร้างมาตรการทางสังคม กฎหมู่บ้าน ด่านชุมชน ธรรมนูญ/กติกาชุมชน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160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210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ปัญหาอุปสรรค   </a:t>
            </a:r>
            <a:r>
              <a:rPr lang="en-US" dirty="0" smtClean="0"/>
              <a:t>     </a:t>
            </a:r>
            <a:r>
              <a:rPr lang="th-TH" dirty="0" smtClean="0"/>
              <a:t>                             </a:t>
            </a:r>
            <a:r>
              <a:rPr lang="en-US" dirty="0" smtClean="0"/>
              <a:t> </a:t>
            </a:r>
            <a:r>
              <a:rPr lang="th-TH" dirty="0" smtClean="0"/>
              <a:t>แนวทางแก้ไข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6167" y="1825625"/>
            <a:ext cx="11265570" cy="3059196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1.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140479"/>
              </p:ext>
            </p:extLst>
          </p:nvPr>
        </p:nvGraphicFramePr>
        <p:xfrm>
          <a:off x="433137" y="1937085"/>
          <a:ext cx="11189368" cy="1564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4684"/>
                <a:gridCol w="5594684"/>
              </a:tblGrid>
              <a:tr h="1564104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cs typeface="+mj-cs"/>
                        </a:rPr>
                        <a:t>1</a:t>
                      </a:r>
                      <a:r>
                        <a:rPr lang="th-TH" sz="3600" baseline="0" dirty="0" smtClean="0">
                          <a:cs typeface="+mj-cs"/>
                        </a:rPr>
                        <a:t> </a:t>
                      </a:r>
                      <a:r>
                        <a:rPr lang="th-TH" sz="3600" dirty="0" smtClean="0">
                          <a:cs typeface="+mj-cs"/>
                        </a:rPr>
                        <a:t>การโยกย้ายออกนอกพื้นที่ของผู้รับทุน</a:t>
                      </a:r>
                    </a:p>
                    <a:p>
                      <a:endParaRPr lang="th-TH" sz="3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cs typeface="+mj-cs"/>
                        </a:rPr>
                        <a:t>1.</a:t>
                      </a:r>
                      <a:r>
                        <a:rPr lang="th-TH" sz="3200" dirty="0" smtClean="0">
                          <a:cs typeface="+mj-cs"/>
                        </a:rPr>
                        <a:t>พี่เลี้ยงจังหวัด พี่เลี้ยงอำเภอเข้าไปหนุนเสริม เชื่อมงาน</a:t>
                      </a:r>
                      <a:r>
                        <a:rPr lang="th-TH" sz="3200" dirty="0" smtClean="0">
                          <a:cs typeface="+mj-cs"/>
                        </a:rPr>
                        <a:t>ร่วมกับทีมภาคและทีม</a:t>
                      </a:r>
                      <a:r>
                        <a:rPr lang="th-TH" sz="3200" dirty="0" smtClean="0">
                          <a:cs typeface="+mj-cs"/>
                        </a:rPr>
                        <a:t>ประเมิน</a:t>
                      </a:r>
                      <a:endParaRPr lang="th-TH" sz="3200" dirty="0" smtClean="0">
                        <a:cs typeface="+mj-cs"/>
                      </a:endParaRPr>
                    </a:p>
                    <a:p>
                      <a:r>
                        <a:rPr lang="th-TH" sz="3200" dirty="0" smtClean="0"/>
                        <a:t>                                                                                                    </a:t>
                      </a:r>
                      <a:r>
                        <a:rPr lang="th-TH" sz="3200" baseline="0" dirty="0" smtClean="0"/>
                        <a:t> 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8043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412D2DFF-5BAF-4A85-CE19-339F3F8F2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 ข้อจำกัด 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7D573EDF-3FDE-1EE8-0D33-BAFC50AD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3948"/>
            <a:ext cx="10515600" cy="46730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dirty="0"/>
              <a:t>  </a:t>
            </a:r>
            <a:r>
              <a:rPr lang="en-US" dirty="0"/>
              <a:t> 1. </a:t>
            </a:r>
            <a:r>
              <a:rPr lang="th-TH" dirty="0"/>
              <a:t>หน่วยงานผู้รับทุน แบ่งออกเป็น 4 กลุ่ม  </a:t>
            </a:r>
          </a:p>
          <a:p>
            <a:pPr marL="0" indent="0">
              <a:buNone/>
            </a:pPr>
            <a:r>
              <a:rPr lang="th-TH" dirty="0"/>
              <a:t>ที่ทำการปกครองอำเภอ       สำนักงานสาธารณะสุขอำเภอ      สำนักงานบรรเทาป้องกันสาธารณะภัย </a:t>
            </a:r>
          </a:p>
          <a:p>
            <a:pPr marL="0" indent="0">
              <a:buNone/>
            </a:pPr>
            <a:r>
              <a:rPr lang="th-TH" dirty="0"/>
              <a:t>             </a:t>
            </a:r>
          </a:p>
          <a:p>
            <a:pPr marL="0" indent="0">
              <a:buNone/>
            </a:pPr>
            <a:r>
              <a:rPr lang="en-US" dirty="0" smtClean="0"/>
              <a:t>                                                                                                         </a:t>
            </a:r>
            <a:r>
              <a:rPr lang="th-TH" dirty="0" smtClean="0"/>
              <a:t>ตำรวจ</a:t>
            </a:r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="" xmlns:a16="http://schemas.microsoft.com/office/drawing/2014/main" id="{1D6B6E29-7158-AE2F-7502-0D9C5C65A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4919-0B7A-4C65-84BE-BF68D95D996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021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94F5FE6-E677-4C50-9E7F-FA1A2135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0896" y="6330370"/>
            <a:ext cx="2743200" cy="365125"/>
          </a:xfrm>
        </p:spPr>
        <p:txBody>
          <a:bodyPr/>
          <a:lstStyle/>
          <a:p>
            <a:fld id="{2DD44919-0B7A-4C65-84BE-BF68D95D996A}" type="slidenum">
              <a:rPr lang="en-US" sz="1600" smtClean="0"/>
              <a:pPr/>
              <a:t>9</a:t>
            </a:fld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7FAF964-05D8-4C49-BFBA-B4613A5DE4A5}"/>
              </a:ext>
            </a:extLst>
          </p:cNvPr>
          <p:cNvSpPr/>
          <p:nvPr/>
        </p:nvSpPr>
        <p:spPr>
          <a:xfrm>
            <a:off x="699752" y="6367514"/>
            <a:ext cx="5388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โครงการพัฒนาอำเภอ ตำบล ขับขี่จักรยานยนต์ปลอดภัย ภาคเหนือตอนบน </a:t>
            </a:r>
            <a:endParaRPr lang="en-US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FA678D9-F254-4B19-8C8D-3B985244E53C}"/>
              </a:ext>
            </a:extLst>
          </p:cNvPr>
          <p:cNvSpPr/>
          <p:nvPr/>
        </p:nvSpPr>
        <p:spPr>
          <a:xfrm rot="2700000">
            <a:off x="11838098" y="64760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5ECAE3B-8330-4FF3-BE8E-3769298E709D}"/>
              </a:ext>
            </a:extLst>
          </p:cNvPr>
          <p:cNvSpPr/>
          <p:nvPr/>
        </p:nvSpPr>
        <p:spPr>
          <a:xfrm rot="2700000">
            <a:off x="12138711" y="6361232"/>
            <a:ext cx="345167" cy="34516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F7571AA-BA30-4598-9014-9F124FC115B7}"/>
              </a:ext>
            </a:extLst>
          </p:cNvPr>
          <p:cNvSpPr/>
          <p:nvPr/>
        </p:nvSpPr>
        <p:spPr>
          <a:xfrm rot="678058">
            <a:off x="78187" y="6811213"/>
            <a:ext cx="440371" cy="44037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92A93901-3511-4B0C-AA33-6262D1CE901A}"/>
              </a:ext>
            </a:extLst>
          </p:cNvPr>
          <p:cNvSpPr/>
          <p:nvPr/>
        </p:nvSpPr>
        <p:spPr>
          <a:xfrm rot="2700000">
            <a:off x="11973425" y="6594903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4B9ADEF9-C1C4-432E-A5B1-771A74EB2568}"/>
              </a:ext>
            </a:extLst>
          </p:cNvPr>
          <p:cNvSpPr/>
          <p:nvPr/>
        </p:nvSpPr>
        <p:spPr>
          <a:xfrm rot="2700000">
            <a:off x="11969453" y="6354807"/>
            <a:ext cx="115625" cy="1156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FC658637-6842-46B7-AD2F-6B5AD26ACF3C}"/>
              </a:ext>
            </a:extLst>
          </p:cNvPr>
          <p:cNvSpPr/>
          <p:nvPr/>
        </p:nvSpPr>
        <p:spPr>
          <a:xfrm rot="2700000">
            <a:off x="11751097" y="643845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88D562D8-C599-4C84-8ACB-F76DCB0E445A}"/>
              </a:ext>
            </a:extLst>
          </p:cNvPr>
          <p:cNvSpPr/>
          <p:nvPr/>
        </p:nvSpPr>
        <p:spPr>
          <a:xfrm rot="2700000">
            <a:off x="12075918" y="627128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89E4776A-CE5D-4028-8939-BA220A99FE62}"/>
              </a:ext>
            </a:extLst>
          </p:cNvPr>
          <p:cNvSpPr/>
          <p:nvPr/>
        </p:nvSpPr>
        <p:spPr>
          <a:xfrm rot="2700000">
            <a:off x="11536087" y="6653227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C5A58A7C-67F3-4BF5-89C9-09E0CAE4374F}"/>
              </a:ext>
            </a:extLst>
          </p:cNvPr>
          <p:cNvSpPr/>
          <p:nvPr/>
        </p:nvSpPr>
        <p:spPr>
          <a:xfrm rot="2700000">
            <a:off x="12075917" y="6748525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17625014-3502-40A3-9A75-2754019DC787}"/>
              </a:ext>
            </a:extLst>
          </p:cNvPr>
          <p:cNvSpPr/>
          <p:nvPr/>
        </p:nvSpPr>
        <p:spPr>
          <a:xfrm rot="2700000">
            <a:off x="12141974" y="6815201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9F0C5E4E-E4C7-4530-B5AD-7B416BE59DEE}"/>
              </a:ext>
            </a:extLst>
          </p:cNvPr>
          <p:cNvSpPr/>
          <p:nvPr/>
        </p:nvSpPr>
        <p:spPr>
          <a:xfrm rot="2700000">
            <a:off x="12141974" y="6686898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97B01FA3-0100-4326-9637-43B1CF0158A7}"/>
              </a:ext>
            </a:extLst>
          </p:cNvPr>
          <p:cNvSpPr/>
          <p:nvPr/>
        </p:nvSpPr>
        <p:spPr>
          <a:xfrm rot="2700000">
            <a:off x="12208031" y="6753574"/>
            <a:ext cx="47617" cy="476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281D25B1-1A8F-48D6-A348-591A4D4F655B}"/>
              </a:ext>
            </a:extLst>
          </p:cNvPr>
          <p:cNvSpPr/>
          <p:nvPr/>
        </p:nvSpPr>
        <p:spPr>
          <a:xfrm>
            <a:off x="5478018" y="1220698"/>
            <a:ext cx="1235964" cy="52241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ThaiSans Neue" panose="02000000000000000000" pitchFamily="2" charset="-34"/>
                <a:cs typeface="ThaiSans Neue" panose="02000000000000000000" pitchFamily="2" charset="-34"/>
              </a:rPr>
              <a:t>จังหวัด</a:t>
            </a:r>
            <a:endParaRPr lang="en-US" sz="2000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85415AB9-B784-43E4-9E69-086927CE1C39}"/>
              </a:ext>
            </a:extLst>
          </p:cNvPr>
          <p:cNvSpPr/>
          <p:nvPr/>
        </p:nvSpPr>
        <p:spPr>
          <a:xfrm>
            <a:off x="6999766" y="1319692"/>
            <a:ext cx="12359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893713"/>
                </a:solidFill>
                <a:latin typeface="ThaiSans Neue" panose="02000000000000000000" pitchFamily="2" charset="-34"/>
                <a:ea typeface="Times New Roman" panose="02020603050405020304" pitchFamily="18" charset="0"/>
                <a:cs typeface="ThaiSans Neue" panose="02000000000000000000" pitchFamily="2" charset="-34"/>
              </a:rPr>
              <a:t>เชียงใหม่</a:t>
            </a:r>
            <a:endParaRPr lang="en-US" sz="2000" b="1" dirty="0">
              <a:solidFill>
                <a:srgbClr val="893713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37F5954-3360-40CA-AAD1-02622680DD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20" y="446313"/>
            <a:ext cx="4158266" cy="2536341"/>
          </a:xfrm>
          <a:prstGeom prst="snip2DiagRect">
            <a:avLst>
              <a:gd name="adj1" fmla="val 0"/>
              <a:gd name="adj2" fmla="val 40447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031DA92-CC86-499F-8B80-2873914B1A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4657"/>
            <a:ext cx="4651152" cy="2940854"/>
          </a:xfrm>
          <a:prstGeom prst="snip2DiagRect">
            <a:avLst>
              <a:gd name="adj1" fmla="val 33080"/>
              <a:gd name="adj2" fmla="val 31175"/>
            </a:avLst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6" name="Rectangle: Rounded Corners 55">
            <a:extLst>
              <a:ext uri="{FF2B5EF4-FFF2-40B4-BE49-F238E27FC236}">
                <a16:creationId xmlns="" xmlns:a16="http://schemas.microsoft.com/office/drawing/2014/main" id="{F45EA156-FD9D-49A0-A57D-AA9FDA85793B}"/>
              </a:ext>
            </a:extLst>
          </p:cNvPr>
          <p:cNvSpPr/>
          <p:nvPr/>
        </p:nvSpPr>
        <p:spPr>
          <a:xfrm>
            <a:off x="5538111" y="200334"/>
            <a:ext cx="6203124" cy="715021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>
                <a:latin typeface="ThaiSans Neue" panose="02000000000000000000" pitchFamily="2" charset="-34"/>
                <a:cs typeface="ThaiSans Neue" panose="02000000000000000000" pitchFamily="2" charset="-34"/>
              </a:rPr>
              <a:t>“ อำเภอสันทราย ขับขี่จักรยานยนต์ปลอดภัยในสถานการณ์โควิด-19 ”</a:t>
            </a:r>
            <a:endParaRPr lang="th-TH" sz="2000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76C5C128-C700-4480-8F45-3654B21757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86" y="121154"/>
            <a:ext cx="876304" cy="8733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4ECCADA-8809-40DD-955F-6D57B9D1A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9673" y="1519747"/>
            <a:ext cx="3170367" cy="23777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8B658BE-A1ED-4EF5-ACCB-7110C4740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3430" y="3030104"/>
            <a:ext cx="3344271" cy="250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83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2719</TotalTime>
  <Words>2445</Words>
  <Application>Microsoft Office PowerPoint</Application>
  <PresentationFormat>Custom</PresentationFormat>
  <Paragraphs>206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รายงานผลการติดตามประเมินแบบเสริมพลัง โครงการพัฒนาอำเภอ ตำบล ขับขี่จักรยานยนต์ปลอดภัย ภาคเหนือตอนบน </vt:lpstr>
      <vt:lpstr>PowerPoint Presentation</vt:lpstr>
      <vt:lpstr>เครื่องมือที่ใช้ในการประเมินเสริมพลัง</vt:lpstr>
      <vt:lpstr>ข้อค้นพบ</vt:lpstr>
      <vt:lpstr>ข้อค้นพบ</vt:lpstr>
      <vt:lpstr>PowerPoint Presentation</vt:lpstr>
      <vt:lpstr>ปัญหาอุปสรรค                                      แนวทางแก้ไข</vt:lpstr>
      <vt:lpstr> ข้อจำกัด </vt:lpstr>
      <vt:lpstr>PowerPoint Presentation</vt:lpstr>
      <vt:lpstr>ผลการดำเนินงาน</vt:lpstr>
      <vt:lpstr>PowerPoint Presentation</vt:lpstr>
      <vt:lpstr>   ผลการดำเนินงาน</vt:lpstr>
      <vt:lpstr>PowerPoint Presentation</vt:lpstr>
      <vt:lpstr>ผลการดำเนินงาน</vt:lpstr>
      <vt:lpstr>PowerPoint Presentation</vt:lpstr>
      <vt:lpstr>ผลการดำเนินงาน</vt:lpstr>
      <vt:lpstr>PowerPoint Presentation</vt:lpstr>
      <vt:lpstr>ผลการดำเนินงาน</vt:lpstr>
      <vt:lpstr>PowerPoint Presentation</vt:lpstr>
      <vt:lpstr>ผลการดำเนินงาน</vt:lpstr>
      <vt:lpstr>PowerPoint Presentation</vt:lpstr>
      <vt:lpstr>ผลการดำเนินงาน</vt:lpstr>
      <vt:lpstr>PowerPoint Presentation</vt:lpstr>
      <vt:lpstr>ผลการดำเนินงาน</vt:lpstr>
      <vt:lpstr>PowerPoint Presentation</vt:lpstr>
      <vt:lpstr>1. ด้านการจัดเก็บ วิเคราะห์ และใช้ข้อมูลสารสนเทศ</vt:lpstr>
      <vt:lpstr>2.การสวมหมวกนิรภัยของกลุ่มเป้าหมาย</vt:lpstr>
      <vt:lpstr>3. มีการสร้างพัฒนา และเชื่อมโยงเครือข่าย</vt:lpstr>
      <vt:lpstr>4. ระบบกลไก ศปถ. พชอ. ระดับอำเภอ</vt:lpstr>
      <vt:lpstr>5. การสร้างทางเลือกใหม่ในการแก้ไขปัญหา</vt:lpstr>
      <vt:lpstr>6. การพัฒนาศักยภาพคนทำงาน</vt:lpstr>
      <vt:lpstr>7. การใช้เทคโนโลยี สื่อสร้างสรรค์ เพื่อการสื่อสารสาธารณะ</vt:lpstr>
      <vt:lpstr>8. ความต่อเนื่องและความยั่งยืนของโครงการ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MJU6001125314</dc:creator>
  <cp:lastModifiedBy>TOSHIBA</cp:lastModifiedBy>
  <cp:revision>199</cp:revision>
  <dcterms:created xsi:type="dcterms:W3CDTF">2022-08-23T08:32:43Z</dcterms:created>
  <dcterms:modified xsi:type="dcterms:W3CDTF">2023-05-18T10:21:27Z</dcterms:modified>
</cp:coreProperties>
</file>